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8" r:id="rId2"/>
    <p:sldId id="319" r:id="rId3"/>
    <p:sldId id="321" r:id="rId4"/>
    <p:sldId id="385" r:id="rId5"/>
    <p:sldId id="370" r:id="rId6"/>
    <p:sldId id="331" r:id="rId7"/>
    <p:sldId id="333" r:id="rId8"/>
    <p:sldId id="386" r:id="rId9"/>
    <p:sldId id="260" r:id="rId10"/>
    <p:sldId id="258" r:id="rId11"/>
    <p:sldId id="284" r:id="rId12"/>
    <p:sldId id="371" r:id="rId13"/>
    <p:sldId id="357" r:id="rId14"/>
    <p:sldId id="376" r:id="rId15"/>
    <p:sldId id="345" r:id="rId16"/>
    <p:sldId id="373" r:id="rId17"/>
    <p:sldId id="323" r:id="rId18"/>
    <p:sldId id="322" r:id="rId19"/>
    <p:sldId id="324" r:id="rId20"/>
    <p:sldId id="325" r:id="rId21"/>
    <p:sldId id="326" r:id="rId22"/>
    <p:sldId id="327" r:id="rId23"/>
    <p:sldId id="328" r:id="rId24"/>
    <p:sldId id="329" r:id="rId25"/>
    <p:sldId id="332" r:id="rId26"/>
    <p:sldId id="33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08-27T07:07:37.55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23961 17765 0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0513D-1565-42B6-95FB-F84EADD16671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6AD5-9C66-495F-BB2F-38BCEE5B5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9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5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7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u.edu.c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Decision 78"/>
          <p:cNvSpPr/>
          <p:nvPr/>
        </p:nvSpPr>
        <p:spPr>
          <a:xfrm>
            <a:off x="1844936" y="1575033"/>
            <a:ext cx="1375279" cy="1833705"/>
          </a:xfrm>
          <a:prstGeom prst="flowChartDecision">
            <a:avLst/>
          </a:prstGeom>
          <a:solidFill>
            <a:srgbClr val="4F81B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3" name="Flowchart: Decision 79"/>
          <p:cNvSpPr/>
          <p:nvPr/>
        </p:nvSpPr>
        <p:spPr>
          <a:xfrm>
            <a:off x="1844936" y="1855406"/>
            <a:ext cx="1375279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8" name="Flowchart: Decision 78"/>
          <p:cNvSpPr/>
          <p:nvPr/>
        </p:nvSpPr>
        <p:spPr>
          <a:xfrm>
            <a:off x="3258404" y="1575033"/>
            <a:ext cx="1375279" cy="1833705"/>
          </a:xfrm>
          <a:prstGeom prst="flowChartDecision">
            <a:avLst/>
          </a:prstGeom>
          <a:solidFill>
            <a:srgbClr val="C0504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9" name="Flowchart: Decision 79"/>
          <p:cNvSpPr/>
          <p:nvPr/>
        </p:nvSpPr>
        <p:spPr>
          <a:xfrm>
            <a:off x="3258404" y="1855406"/>
            <a:ext cx="1375279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0" name="Flowchart: Decision 78"/>
          <p:cNvSpPr/>
          <p:nvPr/>
        </p:nvSpPr>
        <p:spPr>
          <a:xfrm>
            <a:off x="4664826" y="1575033"/>
            <a:ext cx="1375279" cy="1833705"/>
          </a:xfrm>
          <a:prstGeom prst="flowChartDecision">
            <a:avLst/>
          </a:prstGeom>
          <a:solidFill>
            <a:srgbClr val="8064A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1" name="Flowchart: Decision 79"/>
          <p:cNvSpPr/>
          <p:nvPr/>
        </p:nvSpPr>
        <p:spPr>
          <a:xfrm>
            <a:off x="4664826" y="1855406"/>
            <a:ext cx="1375279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2" name="Flowchart: Decision 78"/>
          <p:cNvSpPr/>
          <p:nvPr/>
        </p:nvSpPr>
        <p:spPr>
          <a:xfrm>
            <a:off x="6040105" y="1575033"/>
            <a:ext cx="1375279" cy="1833705"/>
          </a:xfrm>
          <a:prstGeom prst="flowChartDecision">
            <a:avLst/>
          </a:prstGeom>
          <a:solidFill>
            <a:srgbClr val="9BBB59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lowchart: Decision 79"/>
          <p:cNvSpPr/>
          <p:nvPr/>
        </p:nvSpPr>
        <p:spPr>
          <a:xfrm>
            <a:off x="6040105" y="1855406"/>
            <a:ext cx="1375279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2170046" y="2086337"/>
            <a:ext cx="6110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4F81BD"/>
                </a:solidFill>
                <a:latin typeface="方正正大黑简体" pitchFamily="2" charset="-122"/>
                <a:ea typeface="方正正大黑简体" pitchFamily="2" charset="-122"/>
              </a:rPr>
              <a:t>2</a:t>
            </a:r>
            <a:endParaRPr lang="zh-CN" altLang="en-US" sz="6600" b="1" dirty="0">
              <a:solidFill>
                <a:srgbClr val="4F81BD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3514" y="2086337"/>
            <a:ext cx="6110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C0504D"/>
                </a:solidFill>
                <a:latin typeface="方正正大黑简体" pitchFamily="2" charset="-122"/>
                <a:ea typeface="方正正大黑简体" pitchFamily="2" charset="-122"/>
              </a:rPr>
              <a:t>0</a:t>
            </a:r>
            <a:endParaRPr lang="zh-CN" altLang="en-US" sz="6600" b="1" dirty="0">
              <a:solidFill>
                <a:srgbClr val="C0504D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89936" y="2086337"/>
            <a:ext cx="6110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4">
                    <a:lumMod val="75000"/>
                  </a:schemeClr>
                </a:solidFill>
                <a:latin typeface="方正正大黑简体" pitchFamily="2" charset="-122"/>
                <a:ea typeface="方正正大黑简体" pitchFamily="2" charset="-122"/>
              </a:rPr>
              <a:t>2</a:t>
            </a:r>
            <a:endParaRPr lang="zh-CN" altLang="en-US" sz="6600" b="1" dirty="0">
              <a:solidFill>
                <a:schemeClr val="accent4">
                  <a:lumMod val="75000"/>
                </a:schemeClr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7634" y="2089875"/>
            <a:ext cx="707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3">
                    <a:lumMod val="75000"/>
                  </a:schemeClr>
                </a:solidFill>
                <a:latin typeface="方正正大黑简体" pitchFamily="2" charset="-122"/>
                <a:ea typeface="方正正大黑简体" pitchFamily="2" charset="-122"/>
              </a:rPr>
              <a:t>4</a:t>
            </a:r>
            <a:endParaRPr lang="zh-CN" altLang="en-US" sz="6600" b="1" dirty="0">
              <a:solidFill>
                <a:schemeClr val="accent3">
                  <a:lumMod val="75000"/>
                </a:schemeClr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852114" y="4197085"/>
            <a:ext cx="5439775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937556" y="4273932"/>
            <a:ext cx="5226732" cy="523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大学英语课程和选课说明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组合 26"/>
          <p:cNvGrpSpPr/>
          <p:nvPr/>
        </p:nvGrpSpPr>
        <p:grpSpPr>
          <a:xfrm>
            <a:off x="1691681" y="4159074"/>
            <a:ext cx="720079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pic>
        <p:nvPicPr>
          <p:cNvPr id="39" name="Picture 2" descr="C:\Users\Administrator\Desktop\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72529" y="4293096"/>
            <a:ext cx="2959860" cy="3835091"/>
          </a:xfrm>
          <a:prstGeom prst="rect">
            <a:avLst/>
          </a:prstGeom>
          <a:noFill/>
        </p:spPr>
      </p:pic>
      <p:grpSp>
        <p:nvGrpSpPr>
          <p:cNvPr id="4" name="组合 202"/>
          <p:cNvGrpSpPr>
            <a:grpSpLocks/>
          </p:cNvGrpSpPr>
          <p:nvPr/>
        </p:nvGrpSpPr>
        <p:grpSpPr bwMode="auto">
          <a:xfrm>
            <a:off x="4085416" y="5651084"/>
            <a:ext cx="504056" cy="528059"/>
            <a:chOff x="9955213" y="5194300"/>
            <a:chExt cx="871538" cy="873125"/>
          </a:xfrm>
        </p:grpSpPr>
        <p:sp>
          <p:nvSpPr>
            <p:cNvPr id="31" name="Rectangle 165"/>
            <p:cNvSpPr>
              <a:spLocks noChangeArrowheads="1"/>
            </p:cNvSpPr>
            <p:nvPr/>
          </p:nvSpPr>
          <p:spPr bwMode="auto">
            <a:xfrm>
              <a:off x="10285413" y="5570538"/>
              <a:ext cx="211138" cy="225425"/>
            </a:xfrm>
            <a:prstGeom prst="rect">
              <a:avLst/>
            </a:prstGeom>
            <a:solidFill>
              <a:srgbClr val="D3D7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166"/>
            <p:cNvSpPr>
              <a:spLocks/>
            </p:cNvSpPr>
            <p:nvPr/>
          </p:nvSpPr>
          <p:spPr bwMode="auto">
            <a:xfrm>
              <a:off x="10285413" y="5705475"/>
              <a:ext cx="211138" cy="361950"/>
            </a:xfrm>
            <a:custGeom>
              <a:avLst/>
              <a:gdLst>
                <a:gd name="T0" fmla="*/ 335182314 w 133"/>
                <a:gd name="T1" fmla="*/ 574595670 h 228"/>
                <a:gd name="T2" fmla="*/ 0 w 133"/>
                <a:gd name="T3" fmla="*/ 574595670 h 228"/>
                <a:gd name="T4" fmla="*/ 0 w 133"/>
                <a:gd name="T5" fmla="*/ 0 h 228"/>
                <a:gd name="T6" fmla="*/ 166330680 w 133"/>
                <a:gd name="T7" fmla="*/ 168851267 h 228"/>
                <a:gd name="T8" fmla="*/ 335182314 w 133"/>
                <a:gd name="T9" fmla="*/ 0 h 228"/>
                <a:gd name="T10" fmla="*/ 335182314 w 133"/>
                <a:gd name="T11" fmla="*/ 57459567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28"/>
                <a:gd name="T20" fmla="*/ 133 w 133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28">
                  <a:moveTo>
                    <a:pt x="133" y="228"/>
                  </a:moveTo>
                  <a:lnTo>
                    <a:pt x="0" y="228"/>
                  </a:lnTo>
                  <a:lnTo>
                    <a:pt x="0" y="0"/>
                  </a:lnTo>
                  <a:lnTo>
                    <a:pt x="66" y="67"/>
                  </a:lnTo>
                  <a:lnTo>
                    <a:pt x="133" y="0"/>
                  </a:lnTo>
                  <a:lnTo>
                    <a:pt x="133" y="228"/>
                  </a:lnTo>
                  <a:close/>
                </a:path>
              </a:pathLst>
            </a:custGeom>
            <a:solidFill>
              <a:srgbClr val="3349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Oval 167"/>
            <p:cNvSpPr>
              <a:spLocks noChangeArrowheads="1"/>
            </p:cNvSpPr>
            <p:nvPr/>
          </p:nvSpPr>
          <p:spPr bwMode="auto">
            <a:xfrm>
              <a:off x="10541001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Oval 168"/>
            <p:cNvSpPr>
              <a:spLocks noChangeArrowheads="1"/>
            </p:cNvSpPr>
            <p:nvPr/>
          </p:nvSpPr>
          <p:spPr bwMode="auto">
            <a:xfrm>
              <a:off x="10180638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Oval 169"/>
            <p:cNvSpPr>
              <a:spLocks noChangeArrowheads="1"/>
            </p:cNvSpPr>
            <p:nvPr/>
          </p:nvSpPr>
          <p:spPr bwMode="auto">
            <a:xfrm>
              <a:off x="10210801" y="5254625"/>
              <a:ext cx="360363" cy="450850"/>
            </a:xfrm>
            <a:prstGeom prst="ellipse">
              <a:avLst/>
            </a:prstGeom>
            <a:solidFill>
              <a:srgbClr val="EBF0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170"/>
            <p:cNvSpPr>
              <a:spLocks/>
            </p:cNvSpPr>
            <p:nvPr/>
          </p:nvSpPr>
          <p:spPr bwMode="auto">
            <a:xfrm>
              <a:off x="10225088" y="5194300"/>
              <a:ext cx="331788" cy="195263"/>
            </a:xfrm>
            <a:custGeom>
              <a:avLst/>
              <a:gdLst>
                <a:gd name="T0" fmla="*/ 1250946366 w 88"/>
                <a:gd name="T1" fmla="*/ 394814277 h 52"/>
                <a:gd name="T2" fmla="*/ 625473183 w 88"/>
                <a:gd name="T3" fmla="*/ 733223850 h 52"/>
                <a:gd name="T4" fmla="*/ 0 w 88"/>
                <a:gd name="T5" fmla="*/ 394814277 h 52"/>
                <a:gd name="T6" fmla="*/ 625473183 w 88"/>
                <a:gd name="T7" fmla="*/ 0 h 52"/>
                <a:gd name="T8" fmla="*/ 1250946366 w 88"/>
                <a:gd name="T9" fmla="*/ 39481427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52"/>
                <a:gd name="T17" fmla="*/ 88 w 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52">
                  <a:moveTo>
                    <a:pt x="88" y="28"/>
                  </a:moveTo>
                  <a:cubicBezTo>
                    <a:pt x="88" y="48"/>
                    <a:pt x="64" y="52"/>
                    <a:pt x="44" y="52"/>
                  </a:cubicBezTo>
                  <a:cubicBezTo>
                    <a:pt x="24" y="52"/>
                    <a:pt x="0" y="48"/>
                    <a:pt x="0" y="28"/>
                  </a:cubicBezTo>
                  <a:cubicBezTo>
                    <a:pt x="0" y="8"/>
                    <a:pt x="20" y="0"/>
                    <a:pt x="44" y="0"/>
                  </a:cubicBezTo>
                  <a:cubicBezTo>
                    <a:pt x="68" y="0"/>
                    <a:pt x="88" y="8"/>
                    <a:pt x="88" y="28"/>
                  </a:cubicBezTo>
                  <a:close/>
                </a:path>
              </a:pathLst>
            </a:custGeom>
            <a:solidFill>
              <a:srgbClr val="3349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71"/>
            <p:cNvSpPr>
              <a:spLocks/>
            </p:cNvSpPr>
            <p:nvPr/>
          </p:nvSpPr>
          <p:spPr bwMode="auto">
            <a:xfrm>
              <a:off x="10210801" y="5254625"/>
              <a:ext cx="44450" cy="211138"/>
            </a:xfrm>
            <a:custGeom>
              <a:avLst/>
              <a:gdLst>
                <a:gd name="T0" fmla="*/ 164650214 w 12"/>
                <a:gd name="T1" fmla="*/ 284304898 h 56"/>
                <a:gd name="T2" fmla="*/ 0 w 12"/>
                <a:gd name="T3" fmla="*/ 796058145 h 56"/>
                <a:gd name="T4" fmla="*/ 0 w 12"/>
                <a:gd name="T5" fmla="*/ 398029072 h 56"/>
                <a:gd name="T6" fmla="*/ 109765565 w 12"/>
                <a:gd name="T7" fmla="*/ 0 h 56"/>
                <a:gd name="T8" fmla="*/ 164650214 w 12"/>
                <a:gd name="T9" fmla="*/ 28430489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56"/>
                <a:gd name="T17" fmla="*/ 12 w 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56">
                  <a:moveTo>
                    <a:pt x="12" y="20"/>
                  </a:moveTo>
                  <a:cubicBezTo>
                    <a:pt x="12" y="35"/>
                    <a:pt x="0" y="56"/>
                    <a:pt x="0" y="56"/>
                  </a:cubicBezTo>
                  <a:cubicBezTo>
                    <a:pt x="0" y="56"/>
                    <a:pt x="0" y="43"/>
                    <a:pt x="0" y="28"/>
                  </a:cubicBezTo>
                  <a:cubicBezTo>
                    <a:pt x="0" y="13"/>
                    <a:pt x="4" y="0"/>
                    <a:pt x="8" y="0"/>
                  </a:cubicBezTo>
                  <a:cubicBezTo>
                    <a:pt x="12" y="0"/>
                    <a:pt x="12" y="5"/>
                    <a:pt x="12" y="20"/>
                  </a:cubicBezTo>
                  <a:close/>
                </a:path>
              </a:pathLst>
            </a:custGeom>
            <a:solidFill>
              <a:srgbClr val="3349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72"/>
            <p:cNvSpPr>
              <a:spLocks/>
            </p:cNvSpPr>
            <p:nvPr/>
          </p:nvSpPr>
          <p:spPr bwMode="auto">
            <a:xfrm>
              <a:off x="10526713" y="5254625"/>
              <a:ext cx="44450" cy="211138"/>
            </a:xfrm>
            <a:custGeom>
              <a:avLst/>
              <a:gdLst>
                <a:gd name="T0" fmla="*/ 0 w 12"/>
                <a:gd name="T1" fmla="*/ 284304898 h 56"/>
                <a:gd name="T2" fmla="*/ 164650214 w 12"/>
                <a:gd name="T3" fmla="*/ 796058145 h 56"/>
                <a:gd name="T4" fmla="*/ 164650214 w 12"/>
                <a:gd name="T5" fmla="*/ 398029072 h 56"/>
                <a:gd name="T6" fmla="*/ 54884635 w 12"/>
                <a:gd name="T7" fmla="*/ 0 h 56"/>
                <a:gd name="T8" fmla="*/ 0 w 12"/>
                <a:gd name="T9" fmla="*/ 28430489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56"/>
                <a:gd name="T17" fmla="*/ 12 w 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56">
                  <a:moveTo>
                    <a:pt x="0" y="20"/>
                  </a:moveTo>
                  <a:cubicBezTo>
                    <a:pt x="0" y="35"/>
                    <a:pt x="12" y="56"/>
                    <a:pt x="12" y="56"/>
                  </a:cubicBezTo>
                  <a:cubicBezTo>
                    <a:pt x="12" y="56"/>
                    <a:pt x="12" y="43"/>
                    <a:pt x="12" y="28"/>
                  </a:cubicBezTo>
                  <a:cubicBezTo>
                    <a:pt x="12" y="13"/>
                    <a:pt x="8" y="0"/>
                    <a:pt x="4" y="0"/>
                  </a:cubicBezTo>
                  <a:cubicBezTo>
                    <a:pt x="0" y="0"/>
                    <a:pt x="0" y="5"/>
                    <a:pt x="0" y="20"/>
                  </a:cubicBezTo>
                  <a:close/>
                </a:path>
              </a:pathLst>
            </a:custGeom>
            <a:solidFill>
              <a:srgbClr val="3349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73"/>
            <p:cNvSpPr>
              <a:spLocks/>
            </p:cNvSpPr>
            <p:nvPr/>
          </p:nvSpPr>
          <p:spPr bwMode="auto">
            <a:xfrm>
              <a:off x="9955213" y="5705475"/>
              <a:ext cx="330200" cy="361950"/>
            </a:xfrm>
            <a:custGeom>
              <a:avLst/>
              <a:gdLst>
                <a:gd name="T0" fmla="*/ 0 w 88"/>
                <a:gd name="T1" fmla="*/ 1364664647 h 96"/>
                <a:gd name="T2" fmla="*/ 675818089 w 88"/>
                <a:gd name="T3" fmla="*/ 227444088 h 96"/>
                <a:gd name="T4" fmla="*/ 1239000494 w 88"/>
                <a:gd name="T5" fmla="*/ 0 h 96"/>
                <a:gd name="T6" fmla="*/ 1239000494 w 88"/>
                <a:gd name="T7" fmla="*/ 1364664647 h 96"/>
                <a:gd name="T8" fmla="*/ 0 w 88"/>
                <a:gd name="T9" fmla="*/ 1364664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6"/>
                <a:gd name="T17" fmla="*/ 88 w 8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6">
                  <a:moveTo>
                    <a:pt x="0" y="96"/>
                  </a:moveTo>
                  <a:cubicBezTo>
                    <a:pt x="1" y="85"/>
                    <a:pt x="3" y="16"/>
                    <a:pt x="48" y="1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96"/>
                    <a:pt x="88" y="96"/>
                    <a:pt x="88" y="96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27A2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74"/>
            <p:cNvSpPr>
              <a:spLocks/>
            </p:cNvSpPr>
            <p:nvPr/>
          </p:nvSpPr>
          <p:spPr bwMode="auto">
            <a:xfrm>
              <a:off x="10496551" y="5705475"/>
              <a:ext cx="330200" cy="361950"/>
            </a:xfrm>
            <a:custGeom>
              <a:avLst/>
              <a:gdLst>
                <a:gd name="T0" fmla="*/ 1239000494 w 88"/>
                <a:gd name="T1" fmla="*/ 1364664647 h 96"/>
                <a:gd name="T2" fmla="*/ 563182405 w 88"/>
                <a:gd name="T3" fmla="*/ 227444088 h 96"/>
                <a:gd name="T4" fmla="*/ 0 w 88"/>
                <a:gd name="T5" fmla="*/ 0 h 96"/>
                <a:gd name="T6" fmla="*/ 0 w 88"/>
                <a:gd name="T7" fmla="*/ 1364664647 h 96"/>
                <a:gd name="T8" fmla="*/ 1239000494 w 88"/>
                <a:gd name="T9" fmla="*/ 1364664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6"/>
                <a:gd name="T17" fmla="*/ 88 w 8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6">
                  <a:moveTo>
                    <a:pt x="88" y="96"/>
                  </a:moveTo>
                  <a:cubicBezTo>
                    <a:pt x="88" y="96"/>
                    <a:pt x="84" y="16"/>
                    <a:pt x="4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88" y="96"/>
                  </a:lnTo>
                  <a:close/>
                </a:path>
              </a:pathLst>
            </a:custGeom>
            <a:solidFill>
              <a:srgbClr val="27A2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75"/>
            <p:cNvSpPr>
              <a:spLocks/>
            </p:cNvSpPr>
            <p:nvPr/>
          </p:nvSpPr>
          <p:spPr bwMode="auto">
            <a:xfrm>
              <a:off x="10285413" y="5705475"/>
              <a:ext cx="211138" cy="301625"/>
            </a:xfrm>
            <a:custGeom>
              <a:avLst/>
              <a:gdLst>
                <a:gd name="T0" fmla="*/ 166330680 w 133"/>
                <a:gd name="T1" fmla="*/ 478829732 h 190"/>
                <a:gd name="T2" fmla="*/ 0 w 133"/>
                <a:gd name="T3" fmla="*/ 0 h 190"/>
                <a:gd name="T4" fmla="*/ 166330680 w 133"/>
                <a:gd name="T5" fmla="*/ 120967511 h 190"/>
                <a:gd name="T6" fmla="*/ 335182314 w 133"/>
                <a:gd name="T7" fmla="*/ 0 h 190"/>
                <a:gd name="T8" fmla="*/ 166330680 w 133"/>
                <a:gd name="T9" fmla="*/ 478829732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90"/>
                <a:gd name="T17" fmla="*/ 133 w 13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90">
                  <a:moveTo>
                    <a:pt x="66" y="190"/>
                  </a:moveTo>
                  <a:lnTo>
                    <a:pt x="0" y="0"/>
                  </a:lnTo>
                  <a:lnTo>
                    <a:pt x="66" y="48"/>
                  </a:lnTo>
                  <a:lnTo>
                    <a:pt x="133" y="0"/>
                  </a:lnTo>
                  <a:lnTo>
                    <a:pt x="66" y="190"/>
                  </a:lnTo>
                  <a:close/>
                </a:path>
              </a:pathLst>
            </a:custGeom>
            <a:solidFill>
              <a:srgbClr val="EBF0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6"/>
            <p:cNvSpPr>
              <a:spLocks/>
            </p:cNvSpPr>
            <p:nvPr/>
          </p:nvSpPr>
          <p:spPr bwMode="auto">
            <a:xfrm>
              <a:off x="10631488" y="5946775"/>
              <a:ext cx="44450" cy="120650"/>
            </a:xfrm>
            <a:custGeom>
              <a:avLst/>
              <a:gdLst>
                <a:gd name="T0" fmla="*/ 70564381 w 28"/>
                <a:gd name="T1" fmla="*/ 0 h 76"/>
                <a:gd name="T2" fmla="*/ 0 w 28"/>
                <a:gd name="T3" fmla="*/ 191531848 h 76"/>
                <a:gd name="T4" fmla="*/ 70564381 w 28"/>
                <a:gd name="T5" fmla="*/ 191531848 h 76"/>
                <a:gd name="T6" fmla="*/ 70564381 w 2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76"/>
                <a:gd name="T14" fmla="*/ 28 w 2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76">
                  <a:moveTo>
                    <a:pt x="28" y="0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18B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77"/>
            <p:cNvSpPr>
              <a:spLocks/>
            </p:cNvSpPr>
            <p:nvPr/>
          </p:nvSpPr>
          <p:spPr bwMode="auto">
            <a:xfrm>
              <a:off x="10106026" y="5946775"/>
              <a:ext cx="44450" cy="120650"/>
            </a:xfrm>
            <a:custGeom>
              <a:avLst/>
              <a:gdLst>
                <a:gd name="T0" fmla="*/ 0 w 28"/>
                <a:gd name="T1" fmla="*/ 0 h 76"/>
                <a:gd name="T2" fmla="*/ 70564381 w 28"/>
                <a:gd name="T3" fmla="*/ 191531848 h 76"/>
                <a:gd name="T4" fmla="*/ 0 w 28"/>
                <a:gd name="T5" fmla="*/ 191531848 h 76"/>
                <a:gd name="T6" fmla="*/ 0 w 2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76"/>
                <a:gd name="T14" fmla="*/ 28 w 2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76">
                  <a:moveTo>
                    <a:pt x="0" y="0"/>
                  </a:moveTo>
                  <a:lnTo>
                    <a:pt x="28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B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4459757" y="5796475"/>
            <a:ext cx="45493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外国语学院  大学外语教学部   杨德民</a:t>
            </a:r>
          </a:p>
        </p:txBody>
      </p:sp>
      <p:pic>
        <p:nvPicPr>
          <p:cNvPr id="46" name="图片 45" descr="校徽矢量图.jpg">
            <a:extLst>
              <a:ext uri="{FF2B5EF4-FFF2-40B4-BE49-F238E27FC236}">
                <a16:creationId xmlns:a16="http://schemas.microsoft.com/office/drawing/2014/main" id="{1BC5E751-855F-4835-924D-9663C0EB76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16632"/>
            <a:ext cx="1124744" cy="11247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605AA026-FFA6-4C0B-BC3E-BD7D6413009C}"/>
                  </a:ext>
                </a:extLst>
              </p14:cNvPr>
              <p14:cNvContentPartPr/>
              <p14:nvPr/>
            </p14:nvContentPartPr>
            <p14:xfrm>
              <a:off x="8625960" y="6395400"/>
              <a:ext cx="360" cy="36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605AA026-FFA6-4C0B-BC3E-BD7D641300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0120" y="633204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49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<p:cBhvr>
                                        <p:cTn id="1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9805E-7 L 0.59062 -0.0083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94" grpId="0"/>
      <p:bldP spid="104" grpId="0"/>
      <p:bldP spid="105" grpId="0"/>
      <p:bldP spid="106" grpId="0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1640" y="327958"/>
            <a:ext cx="7720000" cy="140713"/>
            <a:chOff x="2492152" y="625252"/>
            <a:chExt cx="6804248" cy="126642"/>
          </a:xfrm>
        </p:grpSpPr>
        <p:sp>
          <p:nvSpPr>
            <p:cNvPr id="5" name="矩形 4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337331"/>
            <a:ext cx="9144000" cy="2157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8" name="组合 7"/>
          <p:cNvGrpSpPr/>
          <p:nvPr/>
        </p:nvGrpSpPr>
        <p:grpSpPr>
          <a:xfrm>
            <a:off x="971600" y="2457056"/>
            <a:ext cx="2000622" cy="2000622"/>
            <a:chOff x="1484612" y="2209068"/>
            <a:chExt cx="1800560" cy="1800560"/>
          </a:xfrm>
        </p:grpSpPr>
        <p:sp>
          <p:nvSpPr>
            <p:cNvPr id="9" name="椭圆 8"/>
            <p:cNvSpPr/>
            <p:nvPr/>
          </p:nvSpPr>
          <p:spPr>
            <a:xfrm>
              <a:off x="1484612" y="2209068"/>
              <a:ext cx="1800560" cy="1800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0" name="图片 9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4892" y="2299348"/>
              <a:ext cx="1620000" cy="1620000"/>
            </a:xfrm>
            <a:prstGeom prst="ellipse">
              <a:avLst/>
            </a:prstGeom>
            <a:ln w="2857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3626620" y="2457056"/>
            <a:ext cx="2000622" cy="2000622"/>
            <a:chOff x="3635716" y="2209068"/>
            <a:chExt cx="1800560" cy="1800560"/>
          </a:xfrm>
        </p:grpSpPr>
        <p:sp>
          <p:nvSpPr>
            <p:cNvPr id="12" name="椭圆 11"/>
            <p:cNvSpPr/>
            <p:nvPr/>
          </p:nvSpPr>
          <p:spPr>
            <a:xfrm>
              <a:off x="3635716" y="2209068"/>
              <a:ext cx="1800560" cy="1800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3" name="图片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996" y="2299348"/>
              <a:ext cx="1620000" cy="1620000"/>
            </a:xfrm>
            <a:prstGeom prst="ellipse">
              <a:avLst/>
            </a:prstGeom>
            <a:ln w="28575">
              <a:noFill/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6281640" y="2457056"/>
            <a:ext cx="2000622" cy="2000622"/>
            <a:chOff x="5705856" y="2209068"/>
            <a:chExt cx="1800560" cy="1800560"/>
          </a:xfrm>
        </p:grpSpPr>
        <p:sp>
          <p:nvSpPr>
            <p:cNvPr id="15" name="椭圆 14"/>
            <p:cNvSpPr/>
            <p:nvPr/>
          </p:nvSpPr>
          <p:spPr>
            <a:xfrm>
              <a:off x="5705856" y="2209068"/>
              <a:ext cx="1800560" cy="1800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6" name="图片 1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6136" y="2306131"/>
              <a:ext cx="1620000" cy="1555373"/>
            </a:xfrm>
            <a:prstGeom prst="ellipse">
              <a:avLst/>
            </a:prstGeom>
            <a:ln w="28575"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2146949" y="1578510"/>
            <a:ext cx="5786093" cy="397611"/>
          </a:xfrm>
          <a:prstGeom prst="rect">
            <a:avLst/>
          </a:prstGeom>
        </p:spPr>
        <p:txBody>
          <a:bodyPr wrap="square" lIns="80010" tIns="40006" rIns="80010" bIns="40006">
            <a:spAutoFit/>
          </a:bodyPr>
          <a:lstStyle/>
          <a:p>
            <a:pPr marL="0" lvl="2" algn="ctr" defTabSz="798703" eaLnBrk="0" hangingPunct="0">
              <a:lnSpc>
                <a:spcPct val="150000"/>
              </a:lnSpc>
              <a:buClr>
                <a:srgbClr val="0070C0"/>
              </a:buClr>
              <a:buSzPct val="80000"/>
              <a:tabLst>
                <a:tab pos="119458" algn="l"/>
              </a:tabLst>
              <a:defRPr/>
            </a:pPr>
            <a:r>
              <a:rPr lang="zh-CN" altLang="en-US" sz="1556" spc="43" dirty="0">
                <a:ln w="11430"/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英语视听说系列课程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971600" y="4638462"/>
            <a:ext cx="2000622" cy="11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英语视听说（</a:t>
            </a:r>
            <a:r>
              <a:rPr lang="en-US" altLang="zh-CN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I</a:t>
            </a:r>
            <a:r>
              <a:rPr lang="zh-CN" altLang="en-US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）</a:t>
            </a:r>
            <a:endParaRPr lang="en-US" altLang="zh-CN" sz="156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大一第一学期开设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（提高班）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endParaRPr lang="zh-CN" altLang="en-US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3626620" y="4638462"/>
            <a:ext cx="2000622" cy="11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556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英语视听说（</a:t>
            </a:r>
            <a:r>
              <a:rPr lang="en-US" altLang="zh-CN" sz="1556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II</a:t>
            </a:r>
            <a:r>
              <a:rPr lang="zh-CN" altLang="en-US" sz="1556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）</a:t>
            </a:r>
            <a:endParaRPr lang="en-US" altLang="zh-CN" sz="1556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/>
            <a:endParaRPr lang="en-US" altLang="zh-CN" sz="1556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大一第二学期开设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（提高班）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6281640" y="4638462"/>
            <a:ext cx="2000622" cy="11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556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高级英语视听说</a:t>
            </a:r>
            <a:endParaRPr lang="en-US" altLang="zh-CN" sz="1556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/>
            <a:endParaRPr lang="en-US" altLang="zh-CN" sz="1556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大二及高年级选修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（各学院按需开设）</a:t>
            </a:r>
          </a:p>
        </p:txBody>
      </p:sp>
      <p:pic>
        <p:nvPicPr>
          <p:cNvPr id="22" name="图片 21" descr="校徽矢量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41333" decel="58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3637988" y="1353049"/>
            <a:ext cx="1868026" cy="47696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813862" y="1893601"/>
            <a:ext cx="1557959" cy="35657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251" y="4995083"/>
            <a:ext cx="9143498" cy="1862917"/>
          </a:xfrm>
          <a:prstGeom prst="rect">
            <a:avLst/>
          </a:prstGeom>
          <a:solidFill>
            <a:srgbClr val="1F8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1" tIns="38401" rIns="76801" bIns="38401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736734" y="5374631"/>
            <a:ext cx="2348010" cy="369940"/>
          </a:xfrm>
          <a:prstGeom prst="rect">
            <a:avLst/>
          </a:prstGeom>
          <a:noFill/>
        </p:spPr>
        <p:txBody>
          <a:bodyPr wrap="square" lIns="76801" tIns="38401" rIns="76801" bIns="38401" rtlCol="0">
            <a:spAutoFit/>
          </a:bodyPr>
          <a:lstStyle/>
          <a:p>
            <a:r>
              <a:rPr lang="zh-CN" altLang="en-US" sz="1900" dirty="0">
                <a:solidFill>
                  <a:schemeClr val="bg1"/>
                </a:solidFill>
                <a:ea typeface="微软雅黑" panose="020B0503020204020204" pitchFamily="34" charset="-122"/>
              </a:rPr>
              <a:t>丰富多彩的课堂内容</a:t>
            </a:r>
          </a:p>
        </p:txBody>
      </p:sp>
      <p:sp>
        <p:nvSpPr>
          <p:cNvPr id="86" name="Rectangle 9"/>
          <p:cNvSpPr/>
          <p:nvPr/>
        </p:nvSpPr>
        <p:spPr>
          <a:xfrm>
            <a:off x="577956" y="5751706"/>
            <a:ext cx="8170508" cy="362245"/>
          </a:xfrm>
          <a:prstGeom prst="rect">
            <a:avLst/>
          </a:prstGeom>
        </p:spPr>
        <p:txBody>
          <a:bodyPr wrap="square" lIns="76801" tIns="38401" rIns="76801" bIns="384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充分利用网络多媒体网络，引入高质量外研社平台资源，打造立体化课程平台和趣味性的在线学习社区。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6086612" y="1727929"/>
            <a:ext cx="623420" cy="831273"/>
            <a:chOff x="8115591" y="1727927"/>
            <a:chExt cx="831273" cy="831273"/>
          </a:xfrm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</p:grpSp>
      </p:grpSp>
      <p:grpSp>
        <p:nvGrpSpPr>
          <p:cNvPr id="5" name="Group 43"/>
          <p:cNvGrpSpPr/>
          <p:nvPr/>
        </p:nvGrpSpPr>
        <p:grpSpPr>
          <a:xfrm>
            <a:off x="2434487" y="3429001"/>
            <a:ext cx="623420" cy="831273"/>
            <a:chOff x="3245823" y="3429000"/>
            <a:chExt cx="831273" cy="831273"/>
          </a:xfrm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</p:grpSp>
      </p:grpSp>
      <p:grpSp>
        <p:nvGrpSpPr>
          <p:cNvPr id="7" name="Group 42"/>
          <p:cNvGrpSpPr/>
          <p:nvPr/>
        </p:nvGrpSpPr>
        <p:grpSpPr>
          <a:xfrm>
            <a:off x="6086096" y="3429001"/>
            <a:ext cx="623420" cy="831273"/>
            <a:chOff x="8114903" y="3428999"/>
            <a:chExt cx="831273" cy="831273"/>
          </a:xfrm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" name="Group 3"/>
          <p:cNvGrpSpPr/>
          <p:nvPr/>
        </p:nvGrpSpPr>
        <p:grpSpPr>
          <a:xfrm>
            <a:off x="2434487" y="1727929"/>
            <a:ext cx="623420" cy="831273"/>
            <a:chOff x="3245823" y="1727927"/>
            <a:chExt cx="831273" cy="831273"/>
          </a:xfrm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>
            <a:spLocks/>
          </p:cNvSpPr>
          <p:nvPr/>
        </p:nvSpPr>
        <p:spPr>
          <a:xfrm>
            <a:off x="595872" y="1828822"/>
            <a:ext cx="1630034" cy="338359"/>
          </a:xfrm>
          <a:prstGeom prst="rect">
            <a:avLst/>
          </a:prstGeom>
        </p:spPr>
        <p:txBody>
          <a:bodyPr vert="horz" lIns="0" tIns="82719" rIns="0" bIns="8271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钉钉课程平台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31520" y="2193733"/>
            <a:ext cx="1494386" cy="8032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组建班级 专属教学圈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电子化课程通知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班级互动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课前课后任务作业等</a:t>
            </a:r>
            <a:endParaRPr lang="en-GB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618038" y="3661417"/>
            <a:ext cx="1630034" cy="338359"/>
          </a:xfrm>
          <a:prstGeom prst="rect">
            <a:avLst/>
          </a:prstGeom>
        </p:spPr>
        <p:txBody>
          <a:bodyPr vert="horz" lIns="0" tIns="82719" rIns="0" bIns="8271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itest</a:t>
            </a:r>
            <a:r>
              <a:rPr lang="zh-CN" altLang="en-US" sz="13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云测试平台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753687" y="4026328"/>
            <a:ext cx="1494386" cy="5484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四六级考试模考练习。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新生入学分级考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期末在线无纸化机考</a:t>
            </a:r>
            <a:endParaRPr lang="en-GB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6890446" y="1828822"/>
            <a:ext cx="1630034" cy="338359"/>
          </a:xfrm>
          <a:prstGeom prst="rect">
            <a:avLst/>
          </a:prstGeom>
        </p:spPr>
        <p:txBody>
          <a:bodyPr vert="horz" lIns="0" tIns="82719" rIns="0" bIns="8271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U</a:t>
            </a:r>
            <a:r>
              <a:rPr lang="zh-CN" altLang="en-US" sz="13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校园智慧电子教材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6890445" y="2193733"/>
            <a:ext cx="1494386" cy="5484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在线视听作业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电子教材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自主学习平台</a:t>
            </a:r>
            <a:endParaRPr lang="en-GB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6890446" y="3661417"/>
            <a:ext cx="1630034" cy="338359"/>
          </a:xfrm>
          <a:prstGeom prst="rect">
            <a:avLst/>
          </a:prstGeom>
        </p:spPr>
        <p:txBody>
          <a:bodyPr vert="horz" lIns="0" tIns="82719" rIns="0" bIns="8271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TBL </a:t>
            </a:r>
            <a:r>
              <a:rPr lang="zh-CN" altLang="en-US" sz="13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互动授课</a:t>
            </a: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6890445" y="4026328"/>
            <a:ext cx="1494386" cy="5484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定题口语考试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演讲、卡拉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ok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互动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电影配音（</a:t>
            </a:r>
            <a:r>
              <a:rPr lang="en-US" altLang="zh-CN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Utalk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实训平台）</a:t>
            </a:r>
            <a:endParaRPr lang="en-GB" altLang="zh-CN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Parallelogram 13"/>
          <p:cNvSpPr/>
          <p:nvPr/>
        </p:nvSpPr>
        <p:spPr>
          <a:xfrm>
            <a:off x="2499" y="194559"/>
            <a:ext cx="575457" cy="435044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9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5063" y="467264"/>
            <a:ext cx="2486777" cy="196644"/>
          </a:xfrm>
          <a:prstGeom prst="rect">
            <a:avLst/>
          </a:prstGeom>
          <a:effectLst/>
        </p:spPr>
        <p:txBody>
          <a:bodyPr vert="horz" wrap="square" lIns="72823" tIns="36411" rIns="72823" bIns="36411">
            <a:spAutoFit/>
          </a:bodyPr>
          <a:lstStyle/>
          <a:p>
            <a:pPr algn="r"/>
            <a:r>
              <a:rPr lang="en-US" altLang="zh-CN" sz="800" b="1" dirty="0">
                <a:solidFill>
                  <a:srgbClr val="09425E"/>
                </a:solidFill>
                <a:latin typeface="+mj-lt"/>
                <a:ea typeface="微软雅黑" panose="020B0503020204020204" pitchFamily="34" charset="-122"/>
              </a:rPr>
              <a:t>IT network-based Teaching and Learning Environment</a:t>
            </a:r>
            <a:endParaRPr lang="zh-CN" altLang="en-US" sz="800" b="1" dirty="0">
              <a:solidFill>
                <a:srgbClr val="09425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3568" y="126140"/>
            <a:ext cx="1993728" cy="350532"/>
          </a:xfrm>
          <a:prstGeom prst="rect">
            <a:avLst/>
          </a:prstGeom>
          <a:effectLst/>
        </p:spPr>
        <p:txBody>
          <a:bodyPr vert="horz" wrap="none" lIns="72823" tIns="36411" rIns="72823" bIns="36411">
            <a:spAutoFit/>
          </a:bodyPr>
          <a:lstStyle/>
          <a:p>
            <a:pPr algn="r"/>
            <a:r>
              <a:rPr lang="zh-CN" altLang="en-US" dirty="0">
                <a:solidFill>
                  <a:srgbClr val="09425E"/>
                </a:solidFill>
                <a:latin typeface="+mj-lt"/>
                <a:ea typeface="微软雅黑" panose="020B0503020204020204" pitchFamily="34" charset="-122"/>
              </a:rPr>
              <a:t>信息网络授课模式</a:t>
            </a:r>
          </a:p>
        </p:txBody>
      </p:sp>
    </p:spTree>
    <p:extLst>
      <p:ext uri="{BB962C8B-B14F-4D97-AF65-F5344CB8AC3E}">
        <p14:creationId xmlns:p14="http://schemas.microsoft.com/office/powerpoint/2010/main" val="3328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368594" y="0"/>
            <a:ext cx="6818650" cy="685800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1" tIns="38401" rIns="76801" bIns="38401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entagon 25"/>
          <p:cNvSpPr/>
          <p:nvPr/>
        </p:nvSpPr>
        <p:spPr>
          <a:xfrm>
            <a:off x="345620" y="1772816"/>
            <a:ext cx="455611" cy="36411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1" tIns="38401" rIns="76801" bIns="38401" rtlCol="0" anchor="ctr"/>
          <a:lstStyle/>
          <a:p>
            <a:pPr algn="ctr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552699" y="1685910"/>
            <a:ext cx="3167409" cy="444127"/>
          </a:xfrm>
          <a:prstGeom prst="rect">
            <a:avLst/>
          </a:prstGeom>
        </p:spPr>
        <p:txBody>
          <a:bodyPr wrap="square" lIns="76801" tIns="38401" rIns="76801" bIns="3840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对接学院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硕士课程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Pentagon 33"/>
          <p:cNvSpPr/>
          <p:nvPr/>
        </p:nvSpPr>
        <p:spPr>
          <a:xfrm>
            <a:off x="299965" y="2825992"/>
            <a:ext cx="455611" cy="36411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1" tIns="38401" rIns="76801" bIns="38401" rtlCol="0" anchor="ctr"/>
          <a:lstStyle/>
          <a:p>
            <a:pPr algn="ctr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34"/>
          <p:cNvSpPr/>
          <p:nvPr/>
        </p:nvSpPr>
        <p:spPr>
          <a:xfrm>
            <a:off x="1015970" y="2780928"/>
            <a:ext cx="2467226" cy="444127"/>
          </a:xfrm>
          <a:prstGeom prst="rect">
            <a:avLst/>
          </a:prstGeom>
        </p:spPr>
        <p:txBody>
          <a:bodyPr wrap="square" lIns="76801" tIns="38401" rIns="76801" bIns="3840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理论联系实际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Pentagon 36"/>
          <p:cNvSpPr/>
          <p:nvPr/>
        </p:nvSpPr>
        <p:spPr>
          <a:xfrm>
            <a:off x="345620" y="3853902"/>
            <a:ext cx="455611" cy="36411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1" tIns="38401" rIns="76801" bIns="38401" rtlCol="0" anchor="ctr"/>
          <a:lstStyle/>
          <a:p>
            <a:pPr algn="ctr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37"/>
          <p:cNvSpPr/>
          <p:nvPr/>
        </p:nvSpPr>
        <p:spPr>
          <a:xfrm>
            <a:off x="1015970" y="3808838"/>
            <a:ext cx="2350113" cy="444127"/>
          </a:xfrm>
          <a:prstGeom prst="rect">
            <a:avLst/>
          </a:prstGeom>
        </p:spPr>
        <p:txBody>
          <a:bodyPr wrap="square" lIns="76801" tIns="38401" rIns="76801" bIns="3840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注重实用性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1" name="Pentagon 39"/>
          <p:cNvSpPr/>
          <p:nvPr/>
        </p:nvSpPr>
        <p:spPr>
          <a:xfrm>
            <a:off x="299965" y="5043368"/>
            <a:ext cx="455611" cy="36411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1" tIns="38401" rIns="76801" bIns="38401" rtlCol="0" anchor="ctr"/>
          <a:lstStyle/>
          <a:p>
            <a:pPr algn="ctr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40"/>
          <p:cNvSpPr/>
          <p:nvPr/>
        </p:nvSpPr>
        <p:spPr>
          <a:xfrm>
            <a:off x="874318" y="4908336"/>
            <a:ext cx="2294512" cy="444127"/>
          </a:xfrm>
          <a:prstGeom prst="rect">
            <a:avLst/>
          </a:prstGeom>
        </p:spPr>
        <p:txBody>
          <a:bodyPr wrap="square" lIns="76801" tIns="38401" rIns="76801" bIns="3840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在比较和鉴别中提高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3567529" y="2763273"/>
            <a:ext cx="1580535" cy="914400"/>
            <a:chOff x="5621315" y="2514600"/>
            <a:chExt cx="2107496" cy="914400"/>
          </a:xfrm>
        </p:grpSpPr>
        <p:sp>
          <p:nvSpPr>
            <p:cNvPr id="14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1F8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192006" hangingPunct="0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6" name="Group 1"/>
          <p:cNvGrpSpPr/>
          <p:nvPr/>
        </p:nvGrpSpPr>
        <p:grpSpPr>
          <a:xfrm>
            <a:off x="3999577" y="1558987"/>
            <a:ext cx="1580535" cy="914400"/>
            <a:chOff x="6162090" y="1310315"/>
            <a:chExt cx="2107496" cy="914400"/>
          </a:xfrm>
        </p:grpSpPr>
        <p:sp>
          <p:nvSpPr>
            <p:cNvPr id="17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94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1" name="Group 5"/>
          <p:cNvGrpSpPr/>
          <p:nvPr/>
        </p:nvGrpSpPr>
        <p:grpSpPr>
          <a:xfrm>
            <a:off x="2703433" y="5171843"/>
            <a:ext cx="1580535" cy="914400"/>
            <a:chOff x="4454013" y="4923170"/>
            <a:chExt cx="2107496" cy="914400"/>
          </a:xfrm>
        </p:grpSpPr>
        <p:sp>
          <p:nvSpPr>
            <p:cNvPr id="22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1F8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4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25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6" name="Group 4"/>
          <p:cNvGrpSpPr/>
          <p:nvPr/>
        </p:nvGrpSpPr>
        <p:grpSpPr>
          <a:xfrm>
            <a:off x="3135481" y="3967558"/>
            <a:ext cx="1580535" cy="914400"/>
            <a:chOff x="5042252" y="3718885"/>
            <a:chExt cx="2107496" cy="914400"/>
          </a:xfrm>
        </p:grpSpPr>
        <p:sp>
          <p:nvSpPr>
            <p:cNvPr id="27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94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8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9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1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192006" hangingPunct="0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2" name="Parallelogram 13"/>
          <p:cNvSpPr/>
          <p:nvPr/>
        </p:nvSpPr>
        <p:spPr>
          <a:xfrm>
            <a:off x="2499" y="194559"/>
            <a:ext cx="575457" cy="435044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9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5395" y="180373"/>
            <a:ext cx="2521116" cy="504420"/>
          </a:xfrm>
          <a:prstGeom prst="rect">
            <a:avLst/>
          </a:prstGeom>
          <a:effectLst/>
        </p:spPr>
        <p:txBody>
          <a:bodyPr vert="horz" wrap="none" lIns="72823" tIns="36411" rIns="72823" bIns="36411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英汉笔译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(I)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95936" y="4293096"/>
            <a:ext cx="4362721" cy="1800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引领你习得口译的技能和技巧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带领你感受译者的风采和魅力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zh-CN" sz="2400" dirty="0"/>
          </a:p>
          <a:p>
            <a:pPr>
              <a:buFontTx/>
              <a:buNone/>
            </a:pPr>
            <a:endParaRPr lang="en-US" altLang="zh-CN" sz="2400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58D75A0-7323-ECB3-27E4-7310E1FAA2D2}"/>
              </a:ext>
            </a:extLst>
          </p:cNvPr>
          <p:cNvSpPr txBox="1"/>
          <p:nvPr/>
        </p:nvSpPr>
        <p:spPr>
          <a:xfrm>
            <a:off x="2617663" y="361900"/>
            <a:ext cx="390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英汉口译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(I)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女人拿着花&#10;&#10;描述已自动生成">
            <a:extLst>
              <a:ext uri="{FF2B5EF4-FFF2-40B4-BE49-F238E27FC236}">
                <a16:creationId xmlns:a16="http://schemas.microsoft.com/office/drawing/2014/main" id="{2E389C24-D4EB-E989-490D-C683AFF5D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362721" cy="24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8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34063" y="163550"/>
            <a:ext cx="8922642" cy="670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美国社会与文化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723" y="1588730"/>
            <a:ext cx="314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对分课堂教学模式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625" y="2494785"/>
            <a:ext cx="277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教师讲解章节要点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学生演讲、讨论分享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0625" y="3604954"/>
            <a:ext cx="277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美国影视剧资源为辅助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97236" y="2253835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996625" y="3333955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0" name="组合 9"/>
          <p:cNvGrpSpPr/>
          <p:nvPr/>
        </p:nvGrpSpPr>
        <p:grpSpPr>
          <a:xfrm>
            <a:off x="823856" y="1309572"/>
            <a:ext cx="3771528" cy="3422418"/>
            <a:chOff x="512440" y="949532"/>
            <a:chExt cx="3771528" cy="3422418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40" y="949532"/>
              <a:ext cx="3771528" cy="3422418"/>
            </a:xfrm>
            <a:prstGeom prst="rect">
              <a:avLst/>
            </a:prstGeom>
          </p:spPr>
        </p:pic>
        <p:sp>
          <p:nvSpPr>
            <p:cNvPr id="12" name="透明"/>
            <p:cNvSpPr>
              <a:spLocks/>
            </p:cNvSpPr>
            <p:nvPr/>
          </p:nvSpPr>
          <p:spPr bwMode="auto">
            <a:xfrm>
              <a:off x="2343885" y="1156746"/>
              <a:ext cx="1738915" cy="2176456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55424" y="1499689"/>
            <a:ext cx="599448" cy="599448"/>
            <a:chOff x="4955424" y="1457564"/>
            <a:chExt cx="599448" cy="599448"/>
          </a:xfrm>
        </p:grpSpPr>
        <p:sp>
          <p:nvSpPr>
            <p:cNvPr id="14" name="椭圆 13"/>
            <p:cNvSpPr/>
            <p:nvPr/>
          </p:nvSpPr>
          <p:spPr>
            <a:xfrm>
              <a:off x="4955424" y="1457564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110341" y="1644432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70854" y="2494785"/>
            <a:ext cx="599448" cy="599448"/>
            <a:chOff x="4970854" y="2513407"/>
            <a:chExt cx="599448" cy="599448"/>
          </a:xfrm>
        </p:grpSpPr>
        <p:sp>
          <p:nvSpPr>
            <p:cNvPr id="17" name="椭圆 16"/>
            <p:cNvSpPr/>
            <p:nvPr/>
          </p:nvSpPr>
          <p:spPr>
            <a:xfrm>
              <a:off x="4970854" y="2513407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110341" y="2641777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88609" y="3457874"/>
            <a:ext cx="599448" cy="599448"/>
            <a:chOff x="4988609" y="3551062"/>
            <a:chExt cx="599448" cy="599448"/>
          </a:xfrm>
        </p:grpSpPr>
        <p:sp>
          <p:nvSpPr>
            <p:cNvPr id="20" name="椭圆 19"/>
            <p:cNvSpPr/>
            <p:nvPr/>
          </p:nvSpPr>
          <p:spPr>
            <a:xfrm>
              <a:off x="4988609" y="3551062"/>
              <a:ext cx="599448" cy="599448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5140570" y="3710860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043608" y="1491630"/>
            <a:ext cx="3384376" cy="21602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043608" y="1491630"/>
            <a:ext cx="3384376" cy="21602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pic>
        <p:nvPicPr>
          <p:cNvPr id="24" name="图片 23" descr="14714264256396494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552984"/>
            <a:ext cx="3384376" cy="203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0.15031 L -2.77778E-6 -1.3580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75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45 -0.00123 L 1.11111E-6 1.23457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6 -0.1605 L 1.38889E-6 4.44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80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2" tIns="45711" rIns="91422" bIns="45711">
            <a:norm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商务英语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15616" y="1412776"/>
            <a:ext cx="6964793" cy="1334933"/>
            <a:chOff x="912" y="1008"/>
            <a:chExt cx="3984" cy="912"/>
          </a:xfrm>
        </p:grpSpPr>
        <p:sp>
          <p:nvSpPr>
            <p:cNvPr id="1947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3"/>
              <a:chOff x="999" y="1092"/>
              <a:chExt cx="768" cy="743"/>
            </a:xfrm>
          </p:grpSpPr>
          <p:sp>
            <p:nvSpPr>
              <p:cNvPr id="99334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335" name="Freeform 7"/>
              <p:cNvSpPr>
                <a:spLocks/>
              </p:cNvSpPr>
              <p:nvPr/>
            </p:nvSpPr>
            <p:spPr bwMode="gray">
              <a:xfrm>
                <a:off x="1047" y="1141"/>
                <a:ext cx="383" cy="37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336" name="Text Box 8"/>
              <p:cNvSpPr txBox="1">
                <a:spLocks noChangeArrowheads="1"/>
              </p:cNvSpPr>
              <p:nvPr/>
            </p:nvSpPr>
            <p:spPr bwMode="gray">
              <a:xfrm>
                <a:off x="1079" y="1294"/>
                <a:ext cx="531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ESP</a:t>
                </a:r>
              </a:p>
            </p:txBody>
          </p:sp>
        </p:grpSp>
        <p:sp>
          <p:nvSpPr>
            <p:cNvPr id="19479" name="Text Box 9"/>
            <p:cNvSpPr txBox="1">
              <a:spLocks noChangeArrowheads="1"/>
            </p:cNvSpPr>
            <p:nvPr/>
          </p:nvSpPr>
          <p:spPr bwMode="gray">
            <a:xfrm>
              <a:off x="1767" y="1149"/>
              <a:ext cx="3099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商务英语是一种专门用途英语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满足学生提高商务英语技能的需求，即英语技能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商务技能，有别于通用英语。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115616" y="2983764"/>
            <a:ext cx="6965232" cy="1339817"/>
            <a:chOff x="912" y="2016"/>
            <a:chExt cx="3984" cy="915"/>
          </a:xfrm>
        </p:grpSpPr>
        <p:sp>
          <p:nvSpPr>
            <p:cNvPr id="1947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52"/>
              <a:chOff x="999" y="2100"/>
              <a:chExt cx="768" cy="752"/>
            </a:xfrm>
          </p:grpSpPr>
          <p:sp>
            <p:nvSpPr>
              <p:cNvPr id="99341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5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342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343" name="Text Box 15"/>
              <p:cNvSpPr txBox="1">
                <a:spLocks noChangeArrowheads="1"/>
              </p:cNvSpPr>
              <p:nvPr/>
            </p:nvSpPr>
            <p:spPr bwMode="gray">
              <a:xfrm>
                <a:off x="1079" y="2148"/>
                <a:ext cx="658" cy="6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zh-CN" alt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商务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eaLnBrk="0" hangingPunct="0">
                  <a:defRPr/>
                </a:pPr>
                <a:r>
                  <a:rPr lang="zh-CN" alt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特色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9473" name="Text Box 16"/>
            <p:cNvSpPr txBox="1">
              <a:spLocks noChangeArrowheads="1"/>
            </p:cNvSpPr>
            <p:nvPr/>
          </p:nvSpPr>
          <p:spPr bwMode="gray">
            <a:xfrm>
              <a:off x="1777" y="2142"/>
              <a:ext cx="292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将国际商务活动的真实内容引入课堂教学，素材真实、生动，涵盖丰富多彩的国际商务内容。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115616" y="4561265"/>
            <a:ext cx="6965232" cy="1334933"/>
            <a:chOff x="912" y="3036"/>
            <a:chExt cx="3984" cy="912"/>
          </a:xfrm>
        </p:grpSpPr>
        <p:sp>
          <p:nvSpPr>
            <p:cNvPr id="19465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999" y="3124"/>
              <a:ext cx="768" cy="743"/>
              <a:chOff x="999" y="3124"/>
              <a:chExt cx="768" cy="743"/>
            </a:xfrm>
          </p:grpSpPr>
          <p:sp>
            <p:nvSpPr>
              <p:cNvPr id="99348" name="AutoShape 20"/>
              <p:cNvSpPr>
                <a:spLocks noChangeArrowheads="1"/>
              </p:cNvSpPr>
              <p:nvPr/>
            </p:nvSpPr>
            <p:spPr bwMode="gray">
              <a:xfrm>
                <a:off x="999" y="3124"/>
                <a:ext cx="768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349" name="Freeform 21"/>
              <p:cNvSpPr>
                <a:spLocks/>
              </p:cNvSpPr>
              <p:nvPr/>
            </p:nvSpPr>
            <p:spPr bwMode="gray">
              <a:xfrm>
                <a:off x="1047" y="3170"/>
                <a:ext cx="383" cy="37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350" name="Text Box 22"/>
              <p:cNvSpPr txBox="1">
                <a:spLocks noChangeArrowheads="1"/>
              </p:cNvSpPr>
              <p:nvPr/>
            </p:nvSpPr>
            <p:spPr bwMode="gray">
              <a:xfrm>
                <a:off x="1079" y="3161"/>
                <a:ext cx="658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zh-CN" alt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实践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eaLnBrk="0" hangingPunct="0">
                  <a:defRPr/>
                </a:pPr>
                <a:r>
                  <a:rPr lang="zh-CN" alt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导向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9467" name="Text Box 23"/>
            <p:cNvSpPr txBox="1">
              <a:spLocks noChangeArrowheads="1"/>
            </p:cNvSpPr>
            <p:nvPr/>
          </p:nvSpPr>
          <p:spPr bwMode="gray">
            <a:xfrm>
              <a:off x="1777" y="3161"/>
              <a:ext cx="292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突出任务式、体验式的教学活动设计，鼓励学习者在交际任务过程中复用所学语言知识，提高交际能力。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2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文本框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422" y="407988"/>
            <a:ext cx="244673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任意多边形 9"/>
          <p:cNvSpPr>
            <a:spLocks/>
          </p:cNvSpPr>
          <p:nvPr/>
        </p:nvSpPr>
        <p:spPr bwMode="auto">
          <a:xfrm>
            <a:off x="305991" y="163513"/>
            <a:ext cx="464344" cy="630237"/>
          </a:xfrm>
          <a:custGeom>
            <a:avLst/>
            <a:gdLst>
              <a:gd name="T0" fmla="*/ 317932 w 619265"/>
              <a:gd name="T1" fmla="*/ 0 h 630260"/>
              <a:gd name="T2" fmla="*/ 610881 w 619265"/>
              <a:gd name="T3" fmla="*/ 194326 h 630260"/>
              <a:gd name="T4" fmla="*/ 618705 w 619265"/>
              <a:gd name="T5" fmla="*/ 219553 h 630260"/>
              <a:gd name="T6" fmla="*/ 256686 w 619265"/>
              <a:gd name="T7" fmla="*/ 630168 h 630260"/>
              <a:gd name="T8" fmla="*/ 253860 w 619265"/>
              <a:gd name="T9" fmla="*/ 629883 h 630260"/>
              <a:gd name="T10" fmla="*/ 0 w 619265"/>
              <a:gd name="T11" fmla="*/ 318172 h 630260"/>
              <a:gd name="T12" fmla="*/ 317932 w 619265"/>
              <a:gd name="T13" fmla="*/ 0 h 6302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9265"/>
              <a:gd name="T22" fmla="*/ 0 h 630260"/>
              <a:gd name="T23" fmla="*/ 619265 w 619265"/>
              <a:gd name="T24" fmla="*/ 630260 h 6302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9265" h="630260">
                <a:moveTo>
                  <a:pt x="318220" y="0"/>
                </a:moveTo>
                <a:cubicBezTo>
                  <a:pt x="450031" y="0"/>
                  <a:pt x="563124" y="80141"/>
                  <a:pt x="611433" y="194354"/>
                </a:cubicBezTo>
                <a:lnTo>
                  <a:pt x="619265" y="219585"/>
                </a:lnTo>
                <a:lnTo>
                  <a:pt x="256918" y="630260"/>
                </a:lnTo>
                <a:lnTo>
                  <a:pt x="254088" y="629975"/>
                </a:lnTo>
                <a:cubicBezTo>
                  <a:pt x="109080" y="600302"/>
                  <a:pt x="0" y="472000"/>
                  <a:pt x="0" y="318220"/>
                </a:cubicBezTo>
                <a:cubicBezTo>
                  <a:pt x="0" y="142472"/>
                  <a:pt x="142472" y="0"/>
                  <a:pt x="318220" y="0"/>
                </a:cubicBezTo>
                <a:close/>
              </a:path>
            </a:pathLst>
          </a:custGeom>
          <a:solidFill>
            <a:schemeClr val="bg1">
              <a:alpha val="89803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6" name="直接连接符 11"/>
          <p:cNvCxnSpPr>
            <a:cxnSpLocks noChangeShapeType="1"/>
          </p:cNvCxnSpPr>
          <p:nvPr/>
        </p:nvCxnSpPr>
        <p:spPr bwMode="auto">
          <a:xfrm flipH="1">
            <a:off x="614362" y="404814"/>
            <a:ext cx="253604" cy="395287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962026" y="307836"/>
            <a:ext cx="7032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英语报刊选读</a:t>
            </a:r>
          </a:p>
        </p:txBody>
      </p:sp>
      <p:cxnSp>
        <p:nvCxnSpPr>
          <p:cNvPr id="8" name="直接连接符 14"/>
          <p:cNvCxnSpPr>
            <a:cxnSpLocks noChangeShapeType="1"/>
          </p:cNvCxnSpPr>
          <p:nvPr/>
        </p:nvCxnSpPr>
        <p:spPr bwMode="auto">
          <a:xfrm>
            <a:off x="298847" y="873125"/>
            <a:ext cx="8539163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pic>
        <p:nvPicPr>
          <p:cNvPr id="9" name="文本框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316" y="603250"/>
            <a:ext cx="104179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7"/>
          <p:cNvGrpSpPr>
            <a:grpSpLocks/>
          </p:cNvGrpSpPr>
          <p:nvPr/>
        </p:nvGrpSpPr>
        <p:grpSpPr bwMode="auto">
          <a:xfrm>
            <a:off x="179785" y="4962526"/>
            <a:ext cx="8780859" cy="1401763"/>
            <a:chOff x="0" y="0"/>
            <a:chExt cx="11707634" cy="1401334"/>
          </a:xfrm>
        </p:grpSpPr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0" y="0"/>
              <a:ext cx="11707634" cy="1401334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/>
          </p:nvSpPr>
          <p:spPr bwMode="auto">
            <a:xfrm>
              <a:off x="95645" y="50635"/>
              <a:ext cx="11521105" cy="1289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、基于英美报刊进行大量文本细读。</a:t>
              </a:r>
              <a:endPara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以纸媒为主，</a:t>
              </a:r>
              <a:r>
                <a:rPr lang="zh-CN" altLang="en-US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兼及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网络媒体</a:t>
              </a:r>
              <a:r>
                <a:rPr lang="zh-CN" altLang="en-US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，关注最的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时事新闻</a:t>
              </a:r>
              <a:r>
                <a:rPr lang="zh-CN" altLang="en-US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、会用四分之一的课时介绍报刊出版常识。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183357" y="1382714"/>
            <a:ext cx="2140744" cy="3500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2395538" y="1377950"/>
            <a:ext cx="2140744" cy="35004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4607719" y="1377950"/>
            <a:ext cx="2140744" cy="35004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6819900" y="1344614"/>
            <a:ext cx="2140744" cy="350043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7" name="组合 19"/>
          <p:cNvGrpSpPr>
            <a:grpSpLocks/>
          </p:cNvGrpSpPr>
          <p:nvPr/>
        </p:nvGrpSpPr>
        <p:grpSpPr bwMode="auto">
          <a:xfrm>
            <a:off x="4607719" y="1377950"/>
            <a:ext cx="2140744" cy="3500438"/>
            <a:chOff x="0" y="0"/>
            <a:chExt cx="2854746" cy="3501184"/>
          </a:xfrm>
        </p:grpSpPr>
        <p:sp>
          <p:nvSpPr>
            <p:cNvPr id="18" name="矩形 20"/>
            <p:cNvSpPr>
              <a:spLocks noChangeArrowheads="1"/>
            </p:cNvSpPr>
            <p:nvPr/>
          </p:nvSpPr>
          <p:spPr bwMode="auto">
            <a:xfrm>
              <a:off x="0" y="0"/>
              <a:ext cx="2854746" cy="350118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0" name="组合 22"/>
            <p:cNvGrpSpPr>
              <a:grpSpLocks/>
            </p:cNvGrpSpPr>
            <p:nvPr/>
          </p:nvGrpSpPr>
          <p:grpSpPr bwMode="auto">
            <a:xfrm>
              <a:off x="912016" y="392416"/>
              <a:ext cx="1009650" cy="1009650"/>
              <a:chOff x="0" y="0"/>
              <a:chExt cx="1009650" cy="1009650"/>
            </a:xfrm>
          </p:grpSpPr>
          <p:sp>
            <p:nvSpPr>
              <p:cNvPr id="22" name="Freeform 170"/>
              <p:cNvSpPr>
                <a:spLocks noEditPoints="1"/>
              </p:cNvSpPr>
              <p:nvPr/>
            </p:nvSpPr>
            <p:spPr bwMode="auto">
              <a:xfrm>
                <a:off x="232742" y="276065"/>
                <a:ext cx="530303" cy="503344"/>
              </a:xfrm>
              <a:custGeom>
                <a:avLst/>
                <a:gdLst>
                  <a:gd name="T0" fmla="*/ 2147483646 w 229"/>
                  <a:gd name="T1" fmla="*/ 0 h 217"/>
                  <a:gd name="T2" fmla="*/ 2147483646 w 229"/>
                  <a:gd name="T3" fmla="*/ 0 h 217"/>
                  <a:gd name="T4" fmla="*/ 2147483646 w 229"/>
                  <a:gd name="T5" fmla="*/ 2147483646 h 217"/>
                  <a:gd name="T6" fmla="*/ 2147483646 w 229"/>
                  <a:gd name="T7" fmla="*/ 2147483646 h 217"/>
                  <a:gd name="T8" fmla="*/ 2147483646 w 229"/>
                  <a:gd name="T9" fmla="*/ 2147483646 h 217"/>
                  <a:gd name="T10" fmla="*/ 2147483646 w 229"/>
                  <a:gd name="T11" fmla="*/ 2147483646 h 217"/>
                  <a:gd name="T12" fmla="*/ 0 w 229"/>
                  <a:gd name="T13" fmla="*/ 2147483646 h 217"/>
                  <a:gd name="T14" fmla="*/ 0 w 229"/>
                  <a:gd name="T15" fmla="*/ 2147483646 h 217"/>
                  <a:gd name="T16" fmla="*/ 2147483646 w 229"/>
                  <a:gd name="T17" fmla="*/ 0 h 217"/>
                  <a:gd name="T18" fmla="*/ 2147483646 w 229"/>
                  <a:gd name="T19" fmla="*/ 2147483646 h 217"/>
                  <a:gd name="T20" fmla="*/ 2147483646 w 229"/>
                  <a:gd name="T21" fmla="*/ 2147483646 h 217"/>
                  <a:gd name="T22" fmla="*/ 2147483646 w 229"/>
                  <a:gd name="T23" fmla="*/ 2147483646 h 217"/>
                  <a:gd name="T24" fmla="*/ 2147483646 w 229"/>
                  <a:gd name="T25" fmla="*/ 2147483646 h 217"/>
                  <a:gd name="T26" fmla="*/ 2147483646 w 229"/>
                  <a:gd name="T27" fmla="*/ 2147483646 h 217"/>
                  <a:gd name="T28" fmla="*/ 2147483646 w 229"/>
                  <a:gd name="T29" fmla="*/ 2147483646 h 217"/>
                  <a:gd name="T30" fmla="*/ 2147483646 w 229"/>
                  <a:gd name="T31" fmla="*/ 2147483646 h 217"/>
                  <a:gd name="T32" fmla="*/ 2147483646 w 229"/>
                  <a:gd name="T33" fmla="*/ 2147483646 h 217"/>
                  <a:gd name="T34" fmla="*/ 2147483646 w 229"/>
                  <a:gd name="T35" fmla="*/ 2147483646 h 217"/>
                  <a:gd name="T36" fmla="*/ 2147483646 w 229"/>
                  <a:gd name="T37" fmla="*/ 2147483646 h 217"/>
                  <a:gd name="T38" fmla="*/ 2147483646 w 229"/>
                  <a:gd name="T39" fmla="*/ 2147483646 h 217"/>
                  <a:gd name="T40" fmla="*/ 2147483646 w 229"/>
                  <a:gd name="T41" fmla="*/ 2147483646 h 217"/>
                  <a:gd name="T42" fmla="*/ 2147483646 w 229"/>
                  <a:gd name="T43" fmla="*/ 2147483646 h 217"/>
                  <a:gd name="T44" fmla="*/ 2147483646 w 229"/>
                  <a:gd name="T45" fmla="*/ 2147483646 h 217"/>
                  <a:gd name="T46" fmla="*/ 2147483646 w 229"/>
                  <a:gd name="T47" fmla="*/ 2147483646 h 217"/>
                  <a:gd name="T48" fmla="*/ 2147483646 w 229"/>
                  <a:gd name="T49" fmla="*/ 2147483646 h 217"/>
                  <a:gd name="T50" fmla="*/ 2147483646 w 229"/>
                  <a:gd name="T51" fmla="*/ 2147483646 h 217"/>
                  <a:gd name="T52" fmla="*/ 2147483646 w 229"/>
                  <a:gd name="T53" fmla="*/ 2147483646 h 217"/>
                  <a:gd name="T54" fmla="*/ 2147483646 w 229"/>
                  <a:gd name="T55" fmla="*/ 2147483646 h 2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9"/>
                  <a:gd name="T85" fmla="*/ 0 h 217"/>
                  <a:gd name="T86" fmla="*/ 229 w 229"/>
                  <a:gd name="T87" fmla="*/ 217 h 2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9" h="217">
                    <a:moveTo>
                      <a:pt x="19" y="0"/>
                    </a:moveTo>
                    <a:cubicBezTo>
                      <a:pt x="209" y="0"/>
                      <a:pt x="209" y="0"/>
                      <a:pt x="209" y="0"/>
                    </a:cubicBezTo>
                    <a:cubicBezTo>
                      <a:pt x="220" y="0"/>
                      <a:pt x="229" y="9"/>
                      <a:pt x="229" y="20"/>
                    </a:cubicBezTo>
                    <a:cubicBezTo>
                      <a:pt x="229" y="140"/>
                      <a:pt x="229" y="140"/>
                      <a:pt x="229" y="140"/>
                    </a:cubicBezTo>
                    <a:cubicBezTo>
                      <a:pt x="229" y="151"/>
                      <a:pt x="220" y="160"/>
                      <a:pt x="209" y="160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8" y="160"/>
                      <a:pt x="0" y="151"/>
                      <a:pt x="0" y="14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56" y="203"/>
                    </a:moveTo>
                    <a:cubicBezTo>
                      <a:pt x="69" y="201"/>
                      <a:pt x="81" y="199"/>
                      <a:pt x="94" y="199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140" y="171"/>
                      <a:pt x="140" y="171"/>
                      <a:pt x="140" y="171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52" y="200"/>
                      <a:pt x="164" y="201"/>
                      <a:pt x="176" y="203"/>
                    </a:cubicBezTo>
                    <a:cubicBezTo>
                      <a:pt x="176" y="217"/>
                      <a:pt x="176" y="217"/>
                      <a:pt x="176" y="217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6" y="213"/>
                      <a:pt x="56" y="208"/>
                      <a:pt x="56" y="203"/>
                    </a:cubicBezTo>
                    <a:close/>
                    <a:moveTo>
                      <a:pt x="17" y="19"/>
                    </a:moveTo>
                    <a:cubicBezTo>
                      <a:pt x="17" y="124"/>
                      <a:pt x="17" y="124"/>
                      <a:pt x="17" y="124"/>
                    </a:cubicBezTo>
                    <a:cubicBezTo>
                      <a:pt x="210" y="124"/>
                      <a:pt x="210" y="124"/>
                      <a:pt x="210" y="124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17" y="19"/>
                      <a:pt x="17" y="19"/>
                      <a:pt x="17" y="19"/>
                    </a:cubicBezTo>
                    <a:close/>
                    <a:moveTo>
                      <a:pt x="191" y="134"/>
                    </a:moveTo>
                    <a:cubicBezTo>
                      <a:pt x="186" y="134"/>
                      <a:pt x="183" y="137"/>
                      <a:pt x="183" y="142"/>
                    </a:cubicBezTo>
                    <a:cubicBezTo>
                      <a:pt x="183" y="146"/>
                      <a:pt x="186" y="150"/>
                      <a:pt x="191" y="150"/>
                    </a:cubicBezTo>
                    <a:cubicBezTo>
                      <a:pt x="195" y="150"/>
                      <a:pt x="199" y="146"/>
                      <a:pt x="199" y="142"/>
                    </a:cubicBezTo>
                    <a:cubicBezTo>
                      <a:pt x="199" y="137"/>
                      <a:pt x="195" y="134"/>
                      <a:pt x="191" y="134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椭圆 25"/>
              <p:cNvSpPr>
                <a:spLocks noChangeArrowheads="1"/>
              </p:cNvSpPr>
              <p:nvPr/>
            </p:nvSpPr>
            <p:spPr bwMode="auto">
              <a:xfrm>
                <a:off x="-655" y="-219"/>
                <a:ext cx="1011387" cy="1009865"/>
              </a:xfrm>
              <a:prstGeom prst="ellips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54673" y="377676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179E9E90-F249-9097-30C4-8FD35B62F9BA}"/>
              </a:ext>
            </a:extLst>
          </p:cNvPr>
          <p:cNvSpPr/>
          <p:nvPr/>
        </p:nvSpPr>
        <p:spPr>
          <a:xfrm>
            <a:off x="2195736" y="561981"/>
            <a:ext cx="489852" cy="489852"/>
          </a:xfrm>
          <a:prstGeom prst="ellipse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三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E84F81A-4126-F308-6474-9232AD098C07}"/>
              </a:ext>
            </a:extLst>
          </p:cNvPr>
          <p:cNvSpPr txBox="1"/>
          <p:nvPr/>
        </p:nvSpPr>
        <p:spPr>
          <a:xfrm>
            <a:off x="2771799" y="526644"/>
            <a:ext cx="630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064A2"/>
                </a:solidFill>
                <a:latin typeface="微软雅黑" pitchFamily="34" charset="-122"/>
                <a:ea typeface="微软雅黑" pitchFamily="34" charset="-122"/>
              </a:rPr>
              <a:t>选课说明</a:t>
            </a:r>
            <a:endParaRPr lang="en-US" altLang="zh-CN" sz="2800" b="1" dirty="0">
              <a:solidFill>
                <a:srgbClr val="8064A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！！三组的上课时间不同，请对应同组内的时段选课！！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193FFE8-E36A-2CF3-9B62-4959829D1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6693"/>
              </p:ext>
            </p:extLst>
          </p:nvPr>
        </p:nvGraphicFramePr>
        <p:xfrm>
          <a:off x="1259632" y="1410026"/>
          <a:ext cx="7221520" cy="504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6495">
                  <a:extLst>
                    <a:ext uri="{9D8B030D-6E8A-4147-A177-3AD203B41FA5}">
                      <a16:colId xmlns:a16="http://schemas.microsoft.com/office/drawing/2014/main" val="2335161032"/>
                    </a:ext>
                  </a:extLst>
                </a:gridCol>
                <a:gridCol w="3215025">
                  <a:extLst>
                    <a:ext uri="{9D8B030D-6E8A-4147-A177-3AD203B41FA5}">
                      <a16:colId xmlns:a16="http://schemas.microsoft.com/office/drawing/2014/main" val="34947595"/>
                    </a:ext>
                  </a:extLst>
                </a:gridCol>
              </a:tblGrid>
              <a:tr h="101086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1800" b="1" kern="1200" dirty="0">
                          <a:solidFill>
                            <a:srgbClr val="FFFF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第一组</a:t>
                      </a:r>
                      <a:r>
                        <a:rPr lang="en-US" altLang="zh-CN" sz="1800" b="1" kern="1200" dirty="0">
                          <a:solidFill>
                            <a:srgbClr val="FFFF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国际经济与贸易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会计学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金融学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农林经济管理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生物科学类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工商管理（食品经济管理）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水产类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物流管理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行政管理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周一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5-6</a:t>
                      </a:r>
                      <a:r>
                        <a:rPr lang="zh-CN" sz="20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26713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周二</a:t>
                      </a:r>
                      <a:r>
                        <a:rPr lang="en-US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3-4</a:t>
                      </a: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</a:t>
                      </a:r>
                      <a:endParaRPr lang="zh-CN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02136"/>
                  </a:ext>
                </a:extLst>
              </a:tr>
              <a:tr h="1004457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1800" b="1" kern="1200" dirty="0">
                          <a:solidFill>
                            <a:srgbClr val="FFFF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第二组</a:t>
                      </a:r>
                      <a:r>
                        <a:rPr lang="en-US" altLang="zh-CN" sz="1800" b="1" kern="1200" dirty="0">
                          <a:solidFill>
                            <a:srgbClr val="FFFF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包装工程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测控技术与仪器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电气工程及其自动化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工业工程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机器人工程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机械设计制造及其自动化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建筑环境与能源应用工程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能源与动力工程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食品科学与工程类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生物制药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周一</a:t>
                      </a:r>
                      <a:r>
                        <a:rPr lang="en-US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7-8</a:t>
                      </a: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</a:t>
                      </a:r>
                      <a:endParaRPr lang="zh-CN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98133"/>
                  </a:ext>
                </a:extLst>
              </a:tr>
              <a:tr h="487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周四</a:t>
                      </a:r>
                      <a:r>
                        <a:rPr lang="en-US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3-4</a:t>
                      </a: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</a:t>
                      </a:r>
                      <a:endParaRPr lang="zh-CN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61751"/>
                  </a:ext>
                </a:extLst>
              </a:tr>
              <a:tr h="72369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zh-CN" sz="1800" b="1" kern="1200" dirty="0">
                          <a:solidFill>
                            <a:srgbClr val="FFFF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第三组</a:t>
                      </a:r>
                      <a:r>
                        <a:rPr lang="en-US" altLang="zh-CN" sz="1800" b="1" kern="1200" dirty="0">
                          <a:solidFill>
                            <a:srgbClr val="FFFF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海洋科学类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海洋渔业科学与技术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海洋资源与环境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环境科学与工程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计算机类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社会工作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生态学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人工智能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周二</a:t>
                      </a:r>
                      <a:r>
                        <a:rPr lang="en-US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</a:t>
                      </a:r>
                      <a:endParaRPr lang="zh-CN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05137"/>
                  </a:ext>
                </a:extLst>
              </a:tr>
              <a:tr h="6546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周四</a:t>
                      </a:r>
                      <a:r>
                        <a:rPr lang="en-US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5-6</a:t>
                      </a:r>
                      <a:r>
                        <a:rPr lang="zh-CN" sz="20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</a:t>
                      </a:r>
                      <a:endParaRPr lang="zh-CN" sz="16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0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85 -0.00393 L -0.01945 0.0182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11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73932" y="253659"/>
            <a:ext cx="7720000" cy="140713"/>
            <a:chOff x="2492152" y="625252"/>
            <a:chExt cx="6804248" cy="126642"/>
          </a:xfrm>
        </p:grpSpPr>
        <p:sp>
          <p:nvSpPr>
            <p:cNvPr id="3" name="矩形 2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" name="矩形 3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5" name="图片 4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863" y="1434746"/>
            <a:ext cx="3216265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选课群体：提高班同学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401" y="2808784"/>
            <a:ext cx="1410197" cy="1211910"/>
            <a:chOff x="0" y="1196774"/>
            <a:chExt cx="3651646" cy="3267076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Freeform 144"/>
            <p:cNvSpPr>
              <a:spLocks/>
            </p:cNvSpPr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Freeform 145"/>
            <p:cNvSpPr>
              <a:spLocks/>
            </p:cNvSpPr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2" name="Freeform 149"/>
            <p:cNvSpPr>
              <a:spLocks/>
            </p:cNvSpPr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Freeform 153"/>
            <p:cNvSpPr>
              <a:spLocks/>
            </p:cNvSpPr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159"/>
            <p:cNvSpPr>
              <a:spLocks/>
            </p:cNvSpPr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65"/>
            <p:cNvSpPr>
              <a:spLocks/>
            </p:cNvSpPr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66"/>
            <p:cNvSpPr>
              <a:spLocks/>
            </p:cNvSpPr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172"/>
            <p:cNvSpPr>
              <a:spLocks/>
            </p:cNvSpPr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173"/>
            <p:cNvSpPr>
              <a:spLocks/>
            </p:cNvSpPr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201"/>
            <p:cNvSpPr>
              <a:spLocks/>
            </p:cNvSpPr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203"/>
            <p:cNvSpPr>
              <a:spLocks/>
            </p:cNvSpPr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238"/>
            <p:cNvSpPr>
              <a:spLocks/>
            </p:cNvSpPr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1" name="TextBox 280"/>
          <p:cNvSpPr txBox="1"/>
          <p:nvPr/>
        </p:nvSpPr>
        <p:spPr>
          <a:xfrm>
            <a:off x="2846335" y="2904856"/>
            <a:ext cx="5293757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选课时间：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 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上午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8:00-12:00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845014" y="4515850"/>
            <a:ext cx="427104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选课路径：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教务管理系统</a:t>
            </a:r>
          </a:p>
        </p:txBody>
      </p:sp>
      <p:sp>
        <p:nvSpPr>
          <p:cNvPr id="283" name="Freeform 41"/>
          <p:cNvSpPr>
            <a:spLocks noEditPoints="1"/>
          </p:cNvSpPr>
          <p:nvPr/>
        </p:nvSpPr>
        <p:spPr bwMode="auto">
          <a:xfrm>
            <a:off x="2332831" y="1301636"/>
            <a:ext cx="512183" cy="656800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10"/>
          <p:cNvSpPr>
            <a:spLocks noEditPoints="1"/>
          </p:cNvSpPr>
          <p:nvPr/>
        </p:nvSpPr>
        <p:spPr bwMode="auto">
          <a:xfrm>
            <a:off x="2181925" y="2832848"/>
            <a:ext cx="563598" cy="74912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20"/>
          <p:cNvSpPr>
            <a:spLocks noEditPoints="1"/>
          </p:cNvSpPr>
          <p:nvPr/>
        </p:nvSpPr>
        <p:spPr bwMode="auto">
          <a:xfrm>
            <a:off x="2148386" y="4456381"/>
            <a:ext cx="609082" cy="648887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87" name="组合 163"/>
          <p:cNvGrpSpPr>
            <a:grpSpLocks/>
          </p:cNvGrpSpPr>
          <p:nvPr/>
        </p:nvGrpSpPr>
        <p:grpSpPr bwMode="auto">
          <a:xfrm>
            <a:off x="1170641" y="5767732"/>
            <a:ext cx="450850" cy="963084"/>
            <a:chOff x="4878388" y="692150"/>
            <a:chExt cx="600076" cy="963613"/>
          </a:xfrm>
        </p:grpSpPr>
        <p:sp>
          <p:nvSpPr>
            <p:cNvPr id="288" name="Rectangle 19"/>
            <p:cNvSpPr>
              <a:spLocks noChangeArrowheads="1"/>
            </p:cNvSpPr>
            <p:nvPr/>
          </p:nvSpPr>
          <p:spPr bwMode="auto">
            <a:xfrm>
              <a:off x="4997451" y="1535113"/>
              <a:ext cx="361950" cy="30163"/>
            </a:xfrm>
            <a:prstGeom prst="rect">
              <a:avLst/>
            </a:prstGeom>
            <a:solidFill>
              <a:srgbClr val="4647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9" name="Rectangle 20"/>
            <p:cNvSpPr>
              <a:spLocks noChangeArrowheads="1"/>
            </p:cNvSpPr>
            <p:nvPr/>
          </p:nvSpPr>
          <p:spPr bwMode="auto">
            <a:xfrm>
              <a:off x="4997451" y="1595438"/>
              <a:ext cx="361950" cy="30163"/>
            </a:xfrm>
            <a:prstGeom prst="rect">
              <a:avLst/>
            </a:prstGeom>
            <a:solidFill>
              <a:srgbClr val="4647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0" name="Rectangle 21"/>
            <p:cNvSpPr>
              <a:spLocks noChangeArrowheads="1"/>
            </p:cNvSpPr>
            <p:nvPr/>
          </p:nvSpPr>
          <p:spPr bwMode="auto">
            <a:xfrm>
              <a:off x="4997451" y="1474788"/>
              <a:ext cx="361950" cy="30163"/>
            </a:xfrm>
            <a:prstGeom prst="rect">
              <a:avLst/>
            </a:prstGeom>
            <a:solidFill>
              <a:srgbClr val="4647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1" name="Rectangle 22"/>
            <p:cNvSpPr>
              <a:spLocks noChangeArrowheads="1"/>
            </p:cNvSpPr>
            <p:nvPr/>
          </p:nvSpPr>
          <p:spPr bwMode="auto">
            <a:xfrm>
              <a:off x="5013326" y="1444625"/>
              <a:ext cx="330200" cy="30163"/>
            </a:xfrm>
            <a:prstGeom prst="rect">
              <a:avLst/>
            </a:prstGeom>
            <a:solidFill>
              <a:srgbClr val="8285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2" name="Rectangle 23"/>
            <p:cNvSpPr>
              <a:spLocks noChangeArrowheads="1"/>
            </p:cNvSpPr>
            <p:nvPr/>
          </p:nvSpPr>
          <p:spPr bwMode="auto">
            <a:xfrm>
              <a:off x="5013326" y="1504950"/>
              <a:ext cx="330200" cy="30163"/>
            </a:xfrm>
            <a:prstGeom prst="rect">
              <a:avLst/>
            </a:prstGeom>
            <a:solidFill>
              <a:srgbClr val="8285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3" name="Rectangle 24"/>
            <p:cNvSpPr>
              <a:spLocks noChangeArrowheads="1"/>
            </p:cNvSpPr>
            <p:nvPr/>
          </p:nvSpPr>
          <p:spPr bwMode="auto">
            <a:xfrm>
              <a:off x="5013326" y="1565275"/>
              <a:ext cx="330200" cy="30163"/>
            </a:xfrm>
            <a:prstGeom prst="rect">
              <a:avLst/>
            </a:prstGeom>
            <a:solidFill>
              <a:srgbClr val="8285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4213"/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4" name="Freeform 25"/>
            <p:cNvSpPr>
              <a:spLocks/>
            </p:cNvSpPr>
            <p:nvPr/>
          </p:nvSpPr>
          <p:spPr bwMode="auto">
            <a:xfrm>
              <a:off x="5103813" y="1625600"/>
              <a:ext cx="149225" cy="30163"/>
            </a:xfrm>
            <a:custGeom>
              <a:avLst/>
              <a:gdLst>
                <a:gd name="T0" fmla="*/ 214214105 w 94"/>
                <a:gd name="T1" fmla="*/ 47884549 h 19"/>
                <a:gd name="T2" fmla="*/ 22682199 w 94"/>
                <a:gd name="T3" fmla="*/ 47884549 h 19"/>
                <a:gd name="T4" fmla="*/ 0 w 94"/>
                <a:gd name="T5" fmla="*/ 0 h 19"/>
                <a:gd name="T6" fmla="*/ 236894710 w 94"/>
                <a:gd name="T7" fmla="*/ 0 h 19"/>
                <a:gd name="T8" fmla="*/ 214214105 w 94"/>
                <a:gd name="T9" fmla="*/ 4788454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9"/>
                <a:gd name="T17" fmla="*/ 94 w 9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9">
                  <a:moveTo>
                    <a:pt x="85" y="19"/>
                  </a:moveTo>
                  <a:lnTo>
                    <a:pt x="9" y="19"/>
                  </a:lnTo>
                  <a:lnTo>
                    <a:pt x="0" y="0"/>
                  </a:lnTo>
                  <a:lnTo>
                    <a:pt x="94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8285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26"/>
            <p:cNvSpPr>
              <a:spLocks/>
            </p:cNvSpPr>
            <p:nvPr/>
          </p:nvSpPr>
          <p:spPr bwMode="auto">
            <a:xfrm>
              <a:off x="4878388" y="692150"/>
              <a:ext cx="344488" cy="722313"/>
            </a:xfrm>
            <a:custGeom>
              <a:avLst/>
              <a:gdLst>
                <a:gd name="T0" fmla="*/ 1289912890 w 92"/>
                <a:gd name="T1" fmla="*/ 14152820 h 192"/>
                <a:gd name="T2" fmla="*/ 1121664257 w 92"/>
                <a:gd name="T3" fmla="*/ 0 h 192"/>
                <a:gd name="T4" fmla="*/ 0 w 92"/>
                <a:gd name="T5" fmla="*/ 1132240786 h 192"/>
                <a:gd name="T6" fmla="*/ 504749875 w 92"/>
                <a:gd name="T7" fmla="*/ 2147483647 h 192"/>
                <a:gd name="T8" fmla="*/ 841247140 w 92"/>
                <a:gd name="T9" fmla="*/ 2147483647 h 192"/>
                <a:gd name="T10" fmla="*/ 336497382 w 92"/>
                <a:gd name="T11" fmla="*/ 1132240786 h 192"/>
                <a:gd name="T12" fmla="*/ 1289912890 w 92"/>
                <a:gd name="T13" fmla="*/ 1415282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192"/>
                <a:gd name="T23" fmla="*/ 92 w 9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192">
                  <a:moveTo>
                    <a:pt x="92" y="1"/>
                  </a:moveTo>
                  <a:cubicBezTo>
                    <a:pt x="88" y="0"/>
                    <a:pt x="8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8"/>
                    <a:pt x="36" y="128"/>
                    <a:pt x="36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0" y="128"/>
                    <a:pt x="24" y="128"/>
                    <a:pt x="24" y="80"/>
                  </a:cubicBezTo>
                  <a:cubicBezTo>
                    <a:pt x="24" y="40"/>
                    <a:pt x="54" y="7"/>
                    <a:pt x="92" y="1"/>
                  </a:cubicBezTo>
                  <a:close/>
                </a:path>
              </a:pathLst>
            </a:custGeom>
            <a:solidFill>
              <a:srgbClr val="EDAE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27"/>
            <p:cNvSpPr>
              <a:spLocks/>
            </p:cNvSpPr>
            <p:nvPr/>
          </p:nvSpPr>
          <p:spPr bwMode="auto">
            <a:xfrm>
              <a:off x="4968876" y="696913"/>
              <a:ext cx="509588" cy="717550"/>
            </a:xfrm>
            <a:custGeom>
              <a:avLst/>
              <a:gdLst>
                <a:gd name="T0" fmla="*/ 954705430 w 136"/>
                <a:gd name="T1" fmla="*/ 0 h 191"/>
                <a:gd name="T2" fmla="*/ 0 w 136"/>
                <a:gd name="T3" fmla="*/ 1114975136 h 191"/>
                <a:gd name="T4" fmla="*/ 505432617 w 136"/>
                <a:gd name="T5" fmla="*/ 2147483647 h 191"/>
                <a:gd name="T6" fmla="*/ 1403978477 w 136"/>
                <a:gd name="T7" fmla="*/ 2147483647 h 191"/>
                <a:gd name="T8" fmla="*/ 1909410860 w 136"/>
                <a:gd name="T9" fmla="*/ 1114975136 h 191"/>
                <a:gd name="T10" fmla="*/ 954705430 w 136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91"/>
                <a:gd name="T20" fmla="*/ 136 w 136"/>
                <a:gd name="T21" fmla="*/ 191 h 1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91">
                  <a:moveTo>
                    <a:pt x="68" y="0"/>
                  </a:moveTo>
                  <a:cubicBezTo>
                    <a:pt x="30" y="6"/>
                    <a:pt x="0" y="39"/>
                    <a:pt x="0" y="79"/>
                  </a:cubicBezTo>
                  <a:cubicBezTo>
                    <a:pt x="0" y="127"/>
                    <a:pt x="36" y="127"/>
                    <a:pt x="36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27"/>
                    <a:pt x="136" y="127"/>
                    <a:pt x="136" y="79"/>
                  </a:cubicBezTo>
                  <a:cubicBezTo>
                    <a:pt x="136" y="39"/>
                    <a:pt x="106" y="6"/>
                    <a:pt x="68" y="0"/>
                  </a:cubicBezTo>
                  <a:close/>
                </a:path>
              </a:pathLst>
            </a:custGeom>
            <a:solidFill>
              <a:srgbClr val="FFBF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" name="TextBox 296"/>
          <p:cNvSpPr txBox="1"/>
          <p:nvPr/>
        </p:nvSpPr>
        <p:spPr>
          <a:xfrm>
            <a:off x="1856451" y="6079914"/>
            <a:ext cx="721736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请按所属专业、按对应时段、在规定时间内完成选课</a:t>
            </a:r>
          </a:p>
        </p:txBody>
      </p:sp>
    </p:spTree>
    <p:extLst>
      <p:ext uri="{BB962C8B-B14F-4D97-AF65-F5344CB8AC3E}">
        <p14:creationId xmlns:p14="http://schemas.microsoft.com/office/powerpoint/2010/main" val="1629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1" grpId="0"/>
      <p:bldP spid="282" grpId="0"/>
      <p:bldP spid="283" grpId="0" animBg="1"/>
      <p:bldP spid="284" grpId="0" animBg="1"/>
      <p:bldP spid="285" grpId="0" animBg="1"/>
      <p:bldP spid="2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59632" y="367049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86664"/>
            <a:ext cx="8117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）学生用学号登录，初始密码为身份证后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6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位。</a:t>
            </a:r>
            <a:endParaRPr kumimoji="0" lang="zh-CN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560" y="2337357"/>
            <a:ext cx="70466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路径：校园网主页（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hlinkClick r:id="rId3"/>
              </a:rPr>
              <a:t>https://www.shou.edu.cn/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）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→教育教学→本科生教育→应用系统</a:t>
            </a:r>
            <a:r>
              <a:rPr lang="zh-CN" altLang="en-US" sz="2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→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URP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教务管理系统→ 选课管理。</a:t>
            </a:r>
            <a:endParaRPr kumimoji="0" lang="zh-CN" alt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187220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808" y="3861048"/>
            <a:ext cx="2304256" cy="27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6136" y="3645024"/>
            <a:ext cx="2232248" cy="28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6EAEF4B7-3B60-2ADA-69C9-A874A4BAE301}"/>
              </a:ext>
            </a:extLst>
          </p:cNvPr>
          <p:cNvSpPr/>
          <p:nvPr/>
        </p:nvSpPr>
        <p:spPr>
          <a:xfrm>
            <a:off x="2694619" y="886179"/>
            <a:ext cx="489852" cy="489852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四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2D12934-BF62-AABC-1BA8-1E7146BDEC43}"/>
              </a:ext>
            </a:extLst>
          </p:cNvPr>
          <p:cNvSpPr txBox="1"/>
          <p:nvPr/>
        </p:nvSpPr>
        <p:spPr>
          <a:xfrm>
            <a:off x="3872557" y="86863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9BBB59"/>
                </a:solidFill>
                <a:latin typeface="微软雅黑" pitchFamily="34" charset="-122"/>
                <a:ea typeface="微软雅黑" pitchFamily="34" charset="-122"/>
              </a:rPr>
              <a:t>操作导航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54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5 -0.19259 L -0.01284 -0.0080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2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2" grpId="0" animBg="1"/>
      <p:bldP spid="2" grpId="1" animBg="1"/>
      <p:bldP spid="2" grpId="2" animBg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43608" y="1955812"/>
            <a:ext cx="1872208" cy="2985356"/>
          </a:xfrm>
          <a:prstGeom prst="roundRect">
            <a:avLst>
              <a:gd name="adj" fmla="val 21719"/>
            </a:avLst>
          </a:prstGeom>
          <a:solidFill>
            <a:srgbClr val="C0504D"/>
          </a:solidFill>
          <a:ln>
            <a:noFill/>
          </a:ln>
          <a:effectLst>
            <a:innerShdw blurRad="762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spc="-15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大学英语课程介绍</a:t>
            </a:r>
          </a:p>
        </p:txBody>
      </p:sp>
      <p:sp>
        <p:nvSpPr>
          <p:cNvPr id="3" name="椭圆 2"/>
          <p:cNvSpPr/>
          <p:nvPr/>
        </p:nvSpPr>
        <p:spPr>
          <a:xfrm>
            <a:off x="3059832" y="1715012"/>
            <a:ext cx="489852" cy="489852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一</a:t>
            </a:r>
          </a:p>
        </p:txBody>
      </p:sp>
      <p:sp>
        <p:nvSpPr>
          <p:cNvPr id="5" name="椭圆 4"/>
          <p:cNvSpPr/>
          <p:nvPr/>
        </p:nvSpPr>
        <p:spPr>
          <a:xfrm>
            <a:off x="3074036" y="3894416"/>
            <a:ext cx="489852" cy="489852"/>
          </a:xfrm>
          <a:prstGeom prst="ellipse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三</a:t>
            </a:r>
          </a:p>
        </p:txBody>
      </p:sp>
      <p:sp>
        <p:nvSpPr>
          <p:cNvPr id="6" name="椭圆 5"/>
          <p:cNvSpPr/>
          <p:nvPr/>
        </p:nvSpPr>
        <p:spPr>
          <a:xfrm>
            <a:off x="3059832" y="4869160"/>
            <a:ext cx="489852" cy="489852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5157" y="179081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课程概况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78092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课程介绍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38610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064A2"/>
                </a:solidFill>
                <a:latin typeface="微软雅黑" pitchFamily="34" charset="-122"/>
                <a:ea typeface="微软雅黑" pitchFamily="34" charset="-122"/>
              </a:rPr>
              <a:t>选课说明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85115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9BBB59"/>
                </a:solidFill>
                <a:latin typeface="微软雅黑" pitchFamily="34" charset="-122"/>
                <a:ea typeface="微软雅黑" pitchFamily="34" charset="-122"/>
              </a:rPr>
              <a:t>操作导航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7117183-DCC5-464A-85D6-230390C6DB6E}"/>
              </a:ext>
            </a:extLst>
          </p:cNvPr>
          <p:cNvSpPr/>
          <p:nvPr/>
        </p:nvSpPr>
        <p:spPr>
          <a:xfrm>
            <a:off x="3083894" y="2797808"/>
            <a:ext cx="489852" cy="489459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799 2.22222E-6 L -0.10243 -0.00278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0.27129 L -0.01875 -0.000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358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1 -0.02847 L -0.01441 0.0016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150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5 -0.19259 L -0.01284 -0.0080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 0.15254 L -0.01545 0.0219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1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393266" y="294489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486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选课指南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1802469"/>
            <a:ext cx="9607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进入选课界面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选择“自由选课”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等信息，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查询。</a:t>
            </a:r>
            <a:endParaRPr kumimoji="0" lang="zh-CN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806489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3923928" y="3140968"/>
            <a:ext cx="457200" cy="296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7020272" y="3933056"/>
            <a:ext cx="457200" cy="298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/>
      <p:bldP spid="32770" grpId="0" animBg="1"/>
      <p:bldP spid="327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324068" y="401487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486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选课指南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32775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核对所选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课程的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课程号、课序号、课程名，确定选择的话，点击选择框。</a:t>
            </a:r>
            <a:endParaRPr kumimoji="0" lang="zh-CN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896448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794" name="Line 2"/>
          <p:cNvSpPr>
            <a:spLocks noChangeShapeType="1"/>
          </p:cNvSpPr>
          <p:nvPr/>
        </p:nvSpPr>
        <p:spPr bwMode="auto">
          <a:xfrm flipV="1">
            <a:off x="-180528" y="4437112"/>
            <a:ext cx="727273" cy="3176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 flipV="1">
            <a:off x="2843808" y="4581128"/>
            <a:ext cx="877887" cy="417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79912" y="5013176"/>
            <a:ext cx="2808312" cy="4320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该处数字表示：课程号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_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课序号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8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/>
      <p:bldP spid="33794" grpId="0" animBg="1"/>
      <p:bldP spid="33795" grpId="0" animBg="1"/>
      <p:bldP spid="337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331640" y="407967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486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选课指南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17441"/>
            <a:ext cx="4682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，会显示选课成功。</a:t>
            </a:r>
            <a:endParaRPr kumimoji="0" lang="zh-CN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2276872"/>
            <a:ext cx="2083668" cy="8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34818" name="Line 2"/>
          <p:cNvSpPr>
            <a:spLocks noChangeShapeType="1"/>
          </p:cNvSpPr>
          <p:nvPr/>
        </p:nvSpPr>
        <p:spPr bwMode="auto">
          <a:xfrm flipH="1">
            <a:off x="1638300" y="2564904"/>
            <a:ext cx="571500" cy="198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3114660"/>
            <a:ext cx="6336704" cy="276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5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/>
      <p:bldP spid="348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424000" y="442672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486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选课指南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32775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5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选课结束后，在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URP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教务管理系统→ 选课管理→ 本学期课表中查询。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280831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2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331640" y="343843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486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选课指南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25000"/>
            <a:ext cx="70922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6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）课程表示例：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如下图所示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例：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第三教学楼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A103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公共实验楼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103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微信图片_202106241016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7992888" cy="4248472"/>
          </a:xfrm>
          <a:prstGeom prst="rect">
            <a:avLst/>
          </a:prstGeom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2699792" y="2996952"/>
            <a:ext cx="701675" cy="361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718197" y="4075162"/>
            <a:ext cx="701675" cy="361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8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/>
      <p:bldP spid="35842" grpId="0" animBg="1"/>
      <p:bldP spid="358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331640" y="347385"/>
            <a:ext cx="7720000" cy="140713"/>
            <a:chOff x="2492152" y="625252"/>
            <a:chExt cx="6804248" cy="126642"/>
          </a:xfrm>
        </p:grpSpPr>
        <p:sp>
          <p:nvSpPr>
            <p:cNvPr id="4" name="矩形 3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6" name="图片 5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32776"/>
            <a:ext cx="7092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7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）教务处：本科教学信息网，请常时关注。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03695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59" y="46060"/>
            <a:ext cx="4956602" cy="4826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925423"/>
            <a:ext cx="2160240" cy="639481"/>
          </a:xfrm>
          <a:prstGeom prst="rect">
            <a:avLst/>
          </a:prstGeom>
          <a:noFill/>
        </p:spPr>
        <p:txBody>
          <a:bodyPr wrap="square" lIns="84656" tIns="42328" rIns="84656" bIns="42328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方正兰亭特黑_GBK" pitchFamily="2" charset="-122"/>
                <a:ea typeface="方正兰亭特黑_GBK" pitchFamily="2" charset="-122"/>
              </a:rPr>
              <a:t>2</a:t>
            </a:r>
            <a:r>
              <a:rPr lang="en-US" altLang="zh-CN" sz="3600" b="1" dirty="0">
                <a:solidFill>
                  <a:schemeClr val="accent6"/>
                </a:solidFill>
                <a:latin typeface="方正兰亭特黑_GBK" pitchFamily="2" charset="-122"/>
                <a:ea typeface="方正兰亭特黑_GBK" pitchFamily="2" charset="-122"/>
              </a:rPr>
              <a:t>0</a:t>
            </a: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方正兰亭特黑_GBK" pitchFamily="2" charset="-122"/>
                <a:ea typeface="方正兰亭特黑_GBK" pitchFamily="2" charset="-122"/>
              </a:rPr>
              <a:t>2</a:t>
            </a:r>
            <a:r>
              <a:rPr lang="en-US" altLang="zh-CN" sz="3600" b="1" dirty="0">
                <a:solidFill>
                  <a:srgbClr val="92D050"/>
                </a:solidFill>
                <a:latin typeface="方正兰亭特黑_GBK" pitchFamily="2" charset="-122"/>
                <a:ea typeface="方正兰亭特黑_GBK" pitchFamily="2" charset="-122"/>
              </a:rPr>
              <a:t>4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方正兰亭特黑_GBK" pitchFamily="2" charset="-122"/>
                <a:ea typeface="方正兰亭特黑_GBK" pitchFamily="2" charset="-122"/>
              </a:rPr>
              <a:t>级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5467" y="3360512"/>
            <a:ext cx="4896544" cy="864096"/>
          </a:xfrm>
          <a:prstGeom prst="round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7" tIns="56423" rIns="112847" bIns="56423"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353095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Enjoy Your Campus Life</a:t>
            </a: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73932" y="318151"/>
            <a:ext cx="7720000" cy="140713"/>
            <a:chOff x="2492152" y="625252"/>
            <a:chExt cx="6804248" cy="126642"/>
          </a:xfrm>
        </p:grpSpPr>
        <p:sp>
          <p:nvSpPr>
            <p:cNvPr id="3" name="矩形 2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" name="矩形 3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51720" y="2153590"/>
            <a:ext cx="2480169" cy="1727373"/>
            <a:chOff x="1115616" y="1391864"/>
            <a:chExt cx="2232152" cy="1554636"/>
          </a:xfrm>
        </p:grpSpPr>
        <p:sp>
          <p:nvSpPr>
            <p:cNvPr id="6" name="矩形 5"/>
            <p:cNvSpPr/>
            <p:nvPr/>
          </p:nvSpPr>
          <p:spPr>
            <a:xfrm>
              <a:off x="1259584" y="1578348"/>
              <a:ext cx="2088184" cy="1368152"/>
            </a:xfrm>
            <a:prstGeom prst="rect">
              <a:avLst/>
            </a:prstGeom>
            <a:solidFill>
              <a:srgbClr val="00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7" name="矩形 6"/>
            <p:cNvSpPr/>
            <p:nvPr/>
          </p:nvSpPr>
          <p:spPr>
            <a:xfrm>
              <a:off x="1115616" y="1391864"/>
              <a:ext cx="2088184" cy="13681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32604" y="2153590"/>
            <a:ext cx="2480169" cy="1727373"/>
            <a:chOff x="4066595" y="1491659"/>
            <a:chExt cx="2232152" cy="1554636"/>
          </a:xfrm>
        </p:grpSpPr>
        <p:sp>
          <p:nvSpPr>
            <p:cNvPr id="9" name="矩形 8"/>
            <p:cNvSpPr/>
            <p:nvPr/>
          </p:nvSpPr>
          <p:spPr>
            <a:xfrm>
              <a:off x="4210563" y="1678143"/>
              <a:ext cx="2088184" cy="1368152"/>
            </a:xfrm>
            <a:prstGeom prst="rect">
              <a:avLst/>
            </a:prstGeom>
            <a:solidFill>
              <a:srgbClr val="00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0" name="矩形 9"/>
            <p:cNvSpPr/>
            <p:nvPr/>
          </p:nvSpPr>
          <p:spPr>
            <a:xfrm>
              <a:off x="4066595" y="1491659"/>
              <a:ext cx="2088184" cy="13681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984772" y="4040573"/>
            <a:ext cx="2587227" cy="233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1400" dirty="0"/>
              <a:t>新生英语分级考试成绩低于基准线的同学，参加普通班上课，不参与选课。</a:t>
            </a:r>
            <a:r>
              <a:rPr lang="zh-CN" altLang="en-US" sz="1400" dirty="0"/>
              <a:t>相关课程系统自动植入课程表。</a:t>
            </a:r>
            <a:endParaRPr lang="en-US" altLang="zh-CN" sz="1400" dirty="0"/>
          </a:p>
          <a:p>
            <a:pPr algn="ctr">
              <a:lnSpc>
                <a:spcPct val="120000"/>
              </a:lnSpc>
            </a:pP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课程：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基础英语读写 </a:t>
            </a:r>
            <a:r>
              <a:rPr lang="en-US" altLang="zh-CN" sz="1400" dirty="0"/>
              <a:t>I</a:t>
            </a:r>
            <a:r>
              <a:rPr lang="zh-CN" altLang="en-US" sz="1400" dirty="0"/>
              <a:t>，</a:t>
            </a:r>
            <a:r>
              <a:rPr lang="en-US" altLang="zh-CN" sz="1400" dirty="0"/>
              <a:t>2 </a:t>
            </a:r>
            <a:r>
              <a:rPr lang="zh-CN" altLang="en-US" sz="1400" dirty="0"/>
              <a:t>学分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基础英语听说 </a:t>
            </a:r>
            <a:r>
              <a:rPr lang="en-US" altLang="zh-CN" sz="1400" dirty="0"/>
              <a:t>I</a:t>
            </a:r>
            <a:r>
              <a:rPr lang="zh-CN" altLang="en-US" sz="1400" dirty="0"/>
              <a:t>，</a:t>
            </a:r>
            <a:r>
              <a:rPr lang="en-US" altLang="zh-CN" sz="1400" dirty="0"/>
              <a:t>2 </a:t>
            </a:r>
            <a:r>
              <a:rPr lang="zh-CN" altLang="en-US" sz="1400" dirty="0"/>
              <a:t>学分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共计</a:t>
            </a:r>
            <a:r>
              <a:rPr lang="en-US" altLang="zh-CN" sz="1400" dirty="0"/>
              <a:t>4</a:t>
            </a:r>
            <a:r>
              <a:rPr lang="zh-CN" altLang="en-US" sz="1400" dirty="0"/>
              <a:t>学分。</a:t>
            </a:r>
            <a:endParaRPr lang="zh-CN" altLang="en-US" sz="1333" dirty="0">
              <a:latin typeface="微软雅黑" pitchFamily="34" charset="-122"/>
            </a:endParaRP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5132036" y="4105619"/>
            <a:ext cx="2896348" cy="205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1400" dirty="0"/>
              <a:t>新生英语分级考试成绩高于基准线的同学，</a:t>
            </a:r>
            <a:r>
              <a:rPr lang="zh-CN" altLang="en-US" sz="1400" dirty="0"/>
              <a:t>选修</a:t>
            </a:r>
            <a:r>
              <a:rPr lang="zh-CN" altLang="zh-CN" sz="1400" dirty="0"/>
              <a:t>提高类英语课程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endParaRPr lang="en-US" altLang="zh-CN" sz="1400" dirty="0"/>
          </a:p>
          <a:p>
            <a:pPr algn="ctr">
              <a:lnSpc>
                <a:spcPct val="120000"/>
              </a:lnSpc>
            </a:pPr>
            <a:endParaRPr lang="en-US" altLang="zh-CN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/>
              <a:t>课程：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en-US" altLang="zh-CN" sz="1400" dirty="0"/>
              <a:t>7</a:t>
            </a:r>
            <a:r>
              <a:rPr lang="zh-CN" altLang="en-US" sz="1400" dirty="0"/>
              <a:t>门课程，每门课</a:t>
            </a:r>
            <a:r>
              <a:rPr lang="en-US" altLang="zh-CN" sz="1400" dirty="0"/>
              <a:t>2</a:t>
            </a:r>
            <a:r>
              <a:rPr lang="zh-CN" altLang="en-US" sz="1400" dirty="0"/>
              <a:t>学分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每周各一次课（两节）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u="sng" dirty="0"/>
              <a:t>从上述课程中选学</a:t>
            </a:r>
            <a:r>
              <a:rPr lang="zh-CN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</a:t>
            </a:r>
            <a:r>
              <a:rPr lang="zh-CN" altLang="en-US" sz="1400" u="sng" dirty="0"/>
              <a:t>门课程</a:t>
            </a:r>
            <a:endParaRPr lang="en-US" altLang="zh-CN" sz="1400" u="sng" dirty="0"/>
          </a:p>
          <a:p>
            <a:pPr algn="ctr"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1761971" y="1904864"/>
            <a:ext cx="480000" cy="480000"/>
          </a:xfrm>
          <a:prstGeom prst="ellipse">
            <a:avLst/>
          </a:prstGeom>
          <a:solidFill>
            <a:srgbClr val="8FC3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892604" y="1913590"/>
            <a:ext cx="480000" cy="480000"/>
          </a:xfrm>
          <a:prstGeom prst="ellipse">
            <a:avLst/>
          </a:prstGeom>
          <a:solidFill>
            <a:srgbClr val="8FC3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91686" y="2520404"/>
            <a:ext cx="2440272" cy="11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22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普通（基础）班</a:t>
            </a:r>
            <a:endParaRPr lang="en-US" altLang="zh-CN" sz="2222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222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英语课程</a:t>
            </a:r>
            <a:endParaRPr lang="en-US" altLang="zh-CN" sz="2222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222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62286" y="2573222"/>
            <a:ext cx="2440272" cy="77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22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提高班</a:t>
            </a:r>
          </a:p>
          <a:p>
            <a:pPr algn="ctr"/>
            <a:r>
              <a:rPr lang="zh-CN" altLang="en-US" sz="2222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英语课程</a:t>
            </a:r>
            <a:endParaRPr lang="en-US" altLang="zh-CN" sz="2222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图片 23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71689" y="5914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课程概况</a:t>
            </a:r>
            <a:endParaRPr lang="zh-CN" altLang="en-US" sz="3200" b="1" dirty="0">
              <a:solidFill>
                <a:srgbClr val="4F81B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4EBD4FC-47A2-422A-8E70-D603486A41B3}"/>
              </a:ext>
            </a:extLst>
          </p:cNvPr>
          <p:cNvSpPr/>
          <p:nvPr/>
        </p:nvSpPr>
        <p:spPr>
          <a:xfrm>
            <a:off x="2339752" y="605810"/>
            <a:ext cx="489852" cy="489852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一</a:t>
            </a: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86883266-E895-41F2-83E1-A1D6FD26B170}"/>
              </a:ext>
            </a:extLst>
          </p:cNvPr>
          <p:cNvSpPr txBox="1"/>
          <p:nvPr/>
        </p:nvSpPr>
        <p:spPr>
          <a:xfrm>
            <a:off x="1903543" y="1338063"/>
            <a:ext cx="612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 Narrow" pitchFamily="34" charset="0"/>
                <a:ea typeface="微软雅黑" pitchFamily="34" charset="-122"/>
              </a:rPr>
              <a:t>需修满最低</a:t>
            </a:r>
            <a:r>
              <a:rPr lang="en-US" altLang="zh-CN" sz="1600" dirty="0">
                <a:latin typeface="Arial Narrow" pitchFamily="34" charset="0"/>
                <a:ea typeface="微软雅黑" pitchFamily="34" charset="-122"/>
              </a:rPr>
              <a:t>8</a:t>
            </a:r>
            <a:r>
              <a:rPr lang="zh-CN" altLang="en-US" sz="1600" dirty="0">
                <a:latin typeface="Arial Narrow" pitchFamily="34" charset="0"/>
                <a:ea typeface="微软雅黑" pitchFamily="34" charset="-122"/>
              </a:rPr>
              <a:t>学分大学外语类课程。第一学期安排</a:t>
            </a:r>
            <a:r>
              <a:rPr lang="en-US" altLang="zh-CN" sz="1600" dirty="0">
                <a:latin typeface="Arial Narrow" pitchFamily="34" charset="0"/>
                <a:ea typeface="微软雅黑" pitchFamily="34" charset="-122"/>
              </a:rPr>
              <a:t>4</a:t>
            </a:r>
            <a:r>
              <a:rPr lang="zh-CN" altLang="en-US" sz="1600" dirty="0">
                <a:latin typeface="Arial Narrow" pitchFamily="34" charset="0"/>
                <a:ea typeface="微软雅黑" pitchFamily="34" charset="-122"/>
              </a:rPr>
              <a:t>学分课程，第二学期安排</a:t>
            </a:r>
            <a:r>
              <a:rPr lang="en-US" altLang="zh-CN" sz="1600" dirty="0">
                <a:latin typeface="Arial Narrow" pitchFamily="34" charset="0"/>
                <a:ea typeface="微软雅黑" pitchFamily="34" charset="-122"/>
              </a:rPr>
              <a:t>4</a:t>
            </a:r>
            <a:r>
              <a:rPr lang="zh-CN" altLang="en-US" sz="1600" dirty="0">
                <a:latin typeface="Arial Narrow" pitchFamily="34" charset="0"/>
                <a:ea typeface="微软雅黑" pitchFamily="34" charset="-122"/>
              </a:rPr>
              <a:t>学分课程。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8 0.2713 L -0.01875 -0.0004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50"/>
                            </p:stCondLst>
                            <p:childTnLst>
                              <p:par>
                                <p:cTn id="6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20" grpId="0"/>
      <p:bldP spid="21" grpId="0"/>
      <p:bldP spid="25" grpId="0"/>
      <p:bldP spid="22" grpId="0" animBg="1"/>
      <p:bldP spid="22" grpId="1" animBg="1"/>
      <p:bldP spid="22" grpId="2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196347" y="408560"/>
            <a:ext cx="7720000" cy="140713"/>
            <a:chOff x="2492152" y="625252"/>
            <a:chExt cx="6804248" cy="126642"/>
          </a:xfrm>
        </p:grpSpPr>
        <p:sp>
          <p:nvSpPr>
            <p:cNvPr id="5" name="矩形 4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7" name="文本框 8"/>
          <p:cNvSpPr txBox="1"/>
          <p:nvPr/>
        </p:nvSpPr>
        <p:spPr>
          <a:xfrm>
            <a:off x="2339752" y="1426826"/>
            <a:ext cx="6696744" cy="562014"/>
          </a:xfrm>
          <a:prstGeom prst="rect">
            <a:avLst/>
          </a:prstGeom>
          <a:noFill/>
        </p:spPr>
        <p:txBody>
          <a:bodyPr wrap="square" lIns="188980" tIns="49134" rIns="37796" bIns="48001" rtlCol="0" anchor="ctr" anchorCtr="0">
            <a:noAutofit/>
          </a:bodyPr>
          <a:lstStyle/>
          <a:p>
            <a:pPr algn="ctr"/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97" y="23398"/>
            <a:ext cx="1124744" cy="112474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382552"/>
            <a:ext cx="243205" cy="24657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zh-CN" altLang="en-US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736880"/>
            <a:ext cx="9144000" cy="122390"/>
          </a:xfrm>
          <a:prstGeom prst="rect">
            <a:avLst/>
          </a:prstGeom>
        </p:spPr>
      </p:pic>
      <p:sp>
        <p:nvSpPr>
          <p:cNvPr id="3" name="TextBox 46">
            <a:extLst>
              <a:ext uri="{FF2B5EF4-FFF2-40B4-BE49-F238E27FC236}">
                <a16:creationId xmlns:a16="http://schemas.microsoft.com/office/drawing/2014/main" id="{B2B26E17-4432-72FC-2DF5-FE79D7522C26}"/>
              </a:ext>
            </a:extLst>
          </p:cNvPr>
          <p:cNvSpPr txBox="1"/>
          <p:nvPr/>
        </p:nvSpPr>
        <p:spPr>
          <a:xfrm>
            <a:off x="1538796" y="130379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（一）培养牢固语言和文化基础的</a:t>
            </a:r>
            <a:endParaRPr lang="en-US" altLang="zh-CN" sz="28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普通班课程</a:t>
            </a:r>
          </a:p>
        </p:txBody>
      </p:sp>
      <p:sp>
        <p:nvSpPr>
          <p:cNvPr id="4" name="TextBox 32">
            <a:extLst>
              <a:ext uri="{FF2B5EF4-FFF2-40B4-BE49-F238E27FC236}">
                <a16:creationId xmlns:a16="http://schemas.microsoft.com/office/drawing/2014/main" id="{BBBCE391-AD17-DB1C-F5DB-8AE55D6048C3}"/>
              </a:ext>
            </a:extLst>
          </p:cNvPr>
          <p:cNvSpPr txBox="1"/>
          <p:nvPr/>
        </p:nvSpPr>
        <p:spPr>
          <a:xfrm>
            <a:off x="2791721" y="4499574"/>
            <a:ext cx="612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 Narrow" pitchFamily="34" charset="0"/>
                <a:ea typeface="微软雅黑" pitchFamily="34" charset="-122"/>
              </a:rPr>
              <a:t>课程侧重基础听说读写译综合能力的培养。两门课程组合上课，共计</a:t>
            </a:r>
            <a:r>
              <a:rPr lang="en-US" altLang="zh-CN" sz="1600" dirty="0">
                <a:latin typeface="Arial Narrow" pitchFamily="34" charset="0"/>
                <a:ea typeface="微软雅黑" pitchFamily="34" charset="-122"/>
              </a:rPr>
              <a:t>4</a:t>
            </a:r>
            <a:r>
              <a:rPr lang="zh-CN" altLang="en-US" sz="1600" dirty="0">
                <a:latin typeface="Arial Narrow" pitchFamily="34" charset="0"/>
                <a:ea typeface="微软雅黑" pitchFamily="34" charset="-122"/>
              </a:rPr>
              <a:t>学分。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7E5B26-A4E4-3F74-9886-A6506ECFE8AE}"/>
              </a:ext>
            </a:extLst>
          </p:cNvPr>
          <p:cNvSpPr/>
          <p:nvPr/>
        </p:nvSpPr>
        <p:spPr bwMode="auto">
          <a:xfrm>
            <a:off x="839528" y="2277065"/>
            <a:ext cx="1760000" cy="176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BBE151-256A-BB2C-5E14-575323780E58}"/>
              </a:ext>
            </a:extLst>
          </p:cNvPr>
          <p:cNvSpPr/>
          <p:nvPr/>
        </p:nvSpPr>
        <p:spPr bwMode="auto">
          <a:xfrm>
            <a:off x="2695120" y="2312312"/>
            <a:ext cx="1760000" cy="176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CC71619-F61E-983A-2635-23BB087881FC}"/>
              </a:ext>
            </a:extLst>
          </p:cNvPr>
          <p:cNvSpPr/>
          <p:nvPr/>
        </p:nvSpPr>
        <p:spPr bwMode="auto">
          <a:xfrm>
            <a:off x="839528" y="4117272"/>
            <a:ext cx="1760000" cy="1760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C29251F-3B49-138F-8524-F55FC91E5E53}"/>
              </a:ext>
            </a:extLst>
          </p:cNvPr>
          <p:cNvSpPr/>
          <p:nvPr/>
        </p:nvSpPr>
        <p:spPr>
          <a:xfrm>
            <a:off x="2339752" y="605783"/>
            <a:ext cx="489852" cy="489459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二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6246FE9-8F15-55FD-0AF6-7EAB63A6D767}"/>
              </a:ext>
            </a:extLst>
          </p:cNvPr>
          <p:cNvSpPr txBox="1"/>
          <p:nvPr/>
        </p:nvSpPr>
        <p:spPr>
          <a:xfrm>
            <a:off x="3210421" y="57202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课程简介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8ED50C61-7878-4BA6-3F05-BF98BC4EC1E2}"/>
              </a:ext>
            </a:extLst>
          </p:cNvPr>
          <p:cNvSpPr txBox="1"/>
          <p:nvPr/>
        </p:nvSpPr>
        <p:spPr>
          <a:xfrm>
            <a:off x="2987824" y="2956246"/>
            <a:ext cx="6696744" cy="562014"/>
          </a:xfrm>
          <a:prstGeom prst="rect">
            <a:avLst/>
          </a:prstGeom>
          <a:noFill/>
        </p:spPr>
        <p:txBody>
          <a:bodyPr wrap="square" lIns="188980" tIns="49134" rIns="37796" bIns="48001" rtlCol="0" anchor="ctr" anchorCtr="0">
            <a:noAutofit/>
          </a:bodyPr>
          <a:lstStyle/>
          <a:p>
            <a:pPr algn="ctr"/>
            <a:r>
              <a:rPr lang="zh-CN" altLang="en-US" dirty="0">
                <a:latin typeface="Arial Narrow" pitchFamily="34" charset="0"/>
                <a:ea typeface="微软雅黑" pitchFamily="34" charset="-122"/>
              </a:rPr>
              <a:t>基础英语读写 </a:t>
            </a:r>
            <a:r>
              <a:rPr lang="en-US" altLang="zh-CN" dirty="0">
                <a:latin typeface="Arial Narrow" pitchFamily="34" charset="0"/>
                <a:ea typeface="微软雅黑" pitchFamily="34" charset="-122"/>
              </a:rPr>
              <a:t>(I)</a:t>
            </a:r>
          </a:p>
          <a:p>
            <a:pPr algn="ctr"/>
            <a:r>
              <a:rPr lang="zh-CN" altLang="en-US" dirty="0">
                <a:latin typeface="Arial Narrow" pitchFamily="34" charset="0"/>
                <a:ea typeface="微软雅黑" pitchFamily="34" charset="-122"/>
              </a:rPr>
              <a:t>基础英语听说 </a:t>
            </a:r>
            <a:r>
              <a:rPr lang="en-US" altLang="zh-CN" dirty="0">
                <a:latin typeface="Arial Narrow" pitchFamily="34" charset="0"/>
                <a:ea typeface="微软雅黑" pitchFamily="34" charset="-122"/>
              </a:rPr>
              <a:t>(I)</a:t>
            </a:r>
            <a:endParaRPr lang="zh-CN" altLang="en-US" dirty="0">
              <a:latin typeface="Arial Narrow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43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1 0.15247 L -0.01545 0.0219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65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"/>
                            </p:stCondLst>
                            <p:childTnLst>
                              <p:par>
                                <p:cTn id="5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（二）丰富多彩的提高班课程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/>
        </p:blipFill>
        <p:spPr>
          <a:xfrm>
            <a:off x="-419956" y="2581196"/>
            <a:ext cx="1567618" cy="42873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99" y="2604243"/>
            <a:ext cx="1248760" cy="42445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35209" y="4609371"/>
            <a:ext cx="1336995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学术英语类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8090" y="3771502"/>
            <a:ext cx="1335701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笔译与口译类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63457" y="3738168"/>
            <a:ext cx="1248616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听说技能类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9746" y="4147706"/>
            <a:ext cx="1368152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社会文化、商务、报刊选读类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23584" y="5302366"/>
            <a:ext cx="4487644" cy="609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微软雅黑 Light" pitchFamily="34" charset="-122"/>
                <a:ea typeface="微软雅黑 Light" pitchFamily="34" charset="-122"/>
              </a:rPr>
              <a:t>兼顾语言强化、文化背景、技能提升、就业升学等领域内方方面面的个性化需求</a:t>
            </a:r>
            <a:endParaRPr lang="en-US" altLang="zh-CN" sz="1400" b="1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2018016" y="5308546"/>
            <a:ext cx="177720" cy="97249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 flipH="1">
            <a:off x="6957280" y="5253203"/>
            <a:ext cx="177720" cy="97249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3" name="组合 49"/>
          <p:cNvGrpSpPr/>
          <p:nvPr/>
        </p:nvGrpSpPr>
        <p:grpSpPr>
          <a:xfrm>
            <a:off x="1009576" y="2631408"/>
            <a:ext cx="1314008" cy="1752011"/>
            <a:chOff x="792868" y="618113"/>
            <a:chExt cx="1314008" cy="1314008"/>
          </a:xfrm>
        </p:grpSpPr>
        <p:grpSp>
          <p:nvGrpSpPr>
            <p:cNvPr id="4" name="组合 50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59"/>
          <p:cNvGrpSpPr/>
          <p:nvPr/>
        </p:nvGrpSpPr>
        <p:grpSpPr>
          <a:xfrm>
            <a:off x="2789782" y="1704832"/>
            <a:ext cx="1314008" cy="1752011"/>
            <a:chOff x="792868" y="618113"/>
            <a:chExt cx="1314008" cy="1314008"/>
          </a:xfrm>
        </p:grpSpPr>
        <p:grpSp>
          <p:nvGrpSpPr>
            <p:cNvPr id="6" name="组合 60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4"/>
          <p:cNvGrpSpPr/>
          <p:nvPr/>
        </p:nvGrpSpPr>
        <p:grpSpPr>
          <a:xfrm>
            <a:off x="4601048" y="1625933"/>
            <a:ext cx="1314008" cy="1752011"/>
            <a:chOff x="792868" y="618113"/>
            <a:chExt cx="1314008" cy="1314008"/>
          </a:xfrm>
        </p:grpSpPr>
        <p:grpSp>
          <p:nvGrpSpPr>
            <p:cNvPr id="8" name="组合 65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8" name="同心圆 6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69"/>
          <p:cNvGrpSpPr/>
          <p:nvPr/>
        </p:nvGrpSpPr>
        <p:grpSpPr>
          <a:xfrm>
            <a:off x="6566818" y="2080930"/>
            <a:ext cx="1314008" cy="1752011"/>
            <a:chOff x="792868" y="618113"/>
            <a:chExt cx="1314008" cy="1314008"/>
          </a:xfrm>
        </p:grpSpPr>
        <p:grpSp>
          <p:nvGrpSpPr>
            <p:cNvPr id="10" name="组合 70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3" name="同心圆 7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椭圆 71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9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264E-6 3.7037E-6 L -0.2862 -0.00324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5619E-6 L 0.31771 0.73033 " pathEditMode="relative" rAng="0" ptsTypes="AA">
                                      <p:cBhvr>
                                        <p:cTn id="19" dur="6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365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7 1.11111E-6 L 0.17066 0.86921 " pathEditMode="relative" rAng="0" ptsTypes="AA">
                                      <p:cBhvr>
                                        <p:cTn id="23" dur="6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434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-4.81481E-6 L 0 0.88125 " pathEditMode="relative" rAng="0" ptsTypes="AA">
                                      <p:cBhvr>
                                        <p:cTn id="27" dur="6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1.48148E-6 L -0.17049 0.86667 " pathEditMode="relative" rAng="0" ptsTypes="AA">
                                      <p:cBhvr>
                                        <p:cTn id="31" dur="6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4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7" grpId="0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1699" y="374976"/>
            <a:ext cx="554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    提高班英语类课程介绍</a:t>
            </a:r>
            <a:endParaRPr lang="en-US" altLang="zh-CN" sz="28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479635" y="1424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15042"/>
              </p:ext>
            </p:extLst>
          </p:nvPr>
        </p:nvGraphicFramePr>
        <p:xfrm>
          <a:off x="3059832" y="1556792"/>
          <a:ext cx="3162318" cy="3050319"/>
        </p:xfrm>
        <a:graphic>
          <a:graphicData uri="http://schemas.openxmlformats.org/drawingml/2006/table">
            <a:tbl>
              <a:tblPr/>
              <a:tblGrid>
                <a:gridCol w="316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宋体"/>
                          <a:cs typeface="Times New Roman"/>
                        </a:rPr>
                        <a:t>课程名称</a:t>
                      </a:r>
                      <a:r>
                        <a:rPr lang="en-US" altLang="zh-CN" sz="1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1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宋体"/>
                          <a:cs typeface="Times New Roman"/>
                        </a:rPr>
                        <a:t>课程号</a:t>
                      </a:r>
                      <a:endParaRPr lang="zh-CN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1.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学术英语阅读与写作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 (I)   7405593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2.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英语视听说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 (I)   7405709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3.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英汉笔译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 (I)   7405711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4.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英汉口译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 (I)   7405713 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5.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美国社会与文化   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7405716 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6.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商务英语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 (I)   7405717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7. </a:t>
                      </a:r>
                      <a:r>
                        <a:rPr lang="zh-CN" altLang="en-US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英语报刊选读</a:t>
                      </a: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   74050007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479635" y="1424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A413274C-BDBD-D3A1-D543-39D3B49CDE63}"/>
              </a:ext>
            </a:extLst>
          </p:cNvPr>
          <p:cNvSpPr txBox="1"/>
          <p:nvPr/>
        </p:nvSpPr>
        <p:spPr>
          <a:xfrm>
            <a:off x="2771800" y="4797152"/>
            <a:ext cx="4106680" cy="360040"/>
          </a:xfrm>
          <a:prstGeom prst="rect">
            <a:avLst/>
          </a:prstGeom>
          <a:noFill/>
        </p:spPr>
        <p:txBody>
          <a:bodyPr wrap="square" lIns="188980" tIns="49134" rIns="37796" bIns="48001" rtlCol="0" anchor="ctr" anchorCtr="0">
            <a:no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（按课程号先后排序）</a:t>
            </a:r>
            <a:endParaRPr lang="zh-CN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196347" y="408560"/>
            <a:ext cx="7720000" cy="140713"/>
            <a:chOff x="2492152" y="625252"/>
            <a:chExt cx="6804248" cy="126642"/>
          </a:xfrm>
        </p:grpSpPr>
        <p:sp>
          <p:nvSpPr>
            <p:cNvPr id="5" name="矩形 4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7" name="文本框 8"/>
          <p:cNvSpPr txBox="1"/>
          <p:nvPr/>
        </p:nvSpPr>
        <p:spPr>
          <a:xfrm>
            <a:off x="1907704" y="692696"/>
            <a:ext cx="6696744" cy="562014"/>
          </a:xfrm>
          <a:prstGeom prst="rect">
            <a:avLst/>
          </a:prstGeom>
          <a:noFill/>
        </p:spPr>
        <p:txBody>
          <a:bodyPr wrap="square" lIns="188980" tIns="49134" rIns="37796" bIns="48001" rtlCol="0" anchor="ctr" anchorCtr="0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学术英语阅读与写作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校徽矢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382552"/>
            <a:ext cx="243205" cy="24657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zh-CN" altLang="en-US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90417" y="1244270"/>
            <a:ext cx="1725930" cy="307340"/>
          </a:xfrm>
          <a:prstGeom prst="rect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736880"/>
            <a:ext cx="9144000" cy="122390"/>
          </a:xfrm>
          <a:prstGeom prst="rect">
            <a:avLst/>
          </a:prstGeom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FCAD04A0-7533-8365-2B9F-28A15B906DE5}"/>
              </a:ext>
            </a:extLst>
          </p:cNvPr>
          <p:cNvSpPr txBox="1"/>
          <p:nvPr/>
        </p:nvSpPr>
        <p:spPr>
          <a:xfrm>
            <a:off x="1905729" y="2274694"/>
            <a:ext cx="6124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研学英语类学术文本，培养和提高学习者的阅读技能和学术写作水平，实用性强。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本课程为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学分，每周一次课。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1640" y="347385"/>
            <a:ext cx="7720000" cy="140713"/>
            <a:chOff x="2492152" y="625252"/>
            <a:chExt cx="6804248" cy="126642"/>
          </a:xfrm>
        </p:grpSpPr>
        <p:sp>
          <p:nvSpPr>
            <p:cNvPr id="5" name="矩形 4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337331"/>
            <a:ext cx="9144000" cy="2157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971600" y="2457056"/>
            <a:ext cx="2000622" cy="2000622"/>
            <a:chOff x="1484612" y="2209068"/>
            <a:chExt cx="1800560" cy="1800560"/>
          </a:xfrm>
        </p:grpSpPr>
        <p:sp>
          <p:nvSpPr>
            <p:cNvPr id="9" name="椭圆 8"/>
            <p:cNvSpPr/>
            <p:nvPr/>
          </p:nvSpPr>
          <p:spPr>
            <a:xfrm>
              <a:off x="1484612" y="2209068"/>
              <a:ext cx="1800560" cy="1800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0" name="图片 9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4892" y="2299348"/>
              <a:ext cx="1620000" cy="1620000"/>
            </a:xfrm>
            <a:prstGeom prst="ellipse">
              <a:avLst/>
            </a:prstGeom>
            <a:ln w="2857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3626620" y="2457056"/>
            <a:ext cx="2000622" cy="2000622"/>
            <a:chOff x="3635716" y="2209068"/>
            <a:chExt cx="1800560" cy="1800560"/>
          </a:xfrm>
        </p:grpSpPr>
        <p:sp>
          <p:nvSpPr>
            <p:cNvPr id="12" name="椭圆 11"/>
            <p:cNvSpPr/>
            <p:nvPr/>
          </p:nvSpPr>
          <p:spPr>
            <a:xfrm>
              <a:off x="3635716" y="2209068"/>
              <a:ext cx="1800560" cy="1800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3" name="图片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996" y="2299348"/>
              <a:ext cx="1620000" cy="1620000"/>
            </a:xfrm>
            <a:prstGeom prst="ellipse">
              <a:avLst/>
            </a:prstGeom>
            <a:ln w="28575">
              <a:noFill/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6281640" y="2457056"/>
            <a:ext cx="2000622" cy="2000622"/>
            <a:chOff x="5705856" y="2209068"/>
            <a:chExt cx="1800560" cy="1800560"/>
          </a:xfrm>
        </p:grpSpPr>
        <p:sp>
          <p:nvSpPr>
            <p:cNvPr id="15" name="椭圆 14"/>
            <p:cNvSpPr/>
            <p:nvPr/>
          </p:nvSpPr>
          <p:spPr>
            <a:xfrm>
              <a:off x="5705856" y="2209068"/>
              <a:ext cx="1800560" cy="1800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6" name="图片 1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6136" y="2306131"/>
              <a:ext cx="1620000" cy="1555373"/>
            </a:xfrm>
            <a:prstGeom prst="ellipse">
              <a:avLst/>
            </a:prstGeom>
            <a:ln w="28575">
              <a:noFill/>
            </a:ln>
          </p:spPr>
        </p:pic>
      </p:grp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971600" y="4594693"/>
            <a:ext cx="2160240" cy="11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学术英语阅读与写作 </a:t>
            </a:r>
            <a:r>
              <a:rPr lang="en-US" altLang="zh-CN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I</a:t>
            </a: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大一第一学期开设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（提高班）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endParaRPr lang="zh-CN" altLang="en-US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3626620" y="4659229"/>
            <a:ext cx="2000622" cy="11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学术英语阅读与写作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II</a:t>
            </a:r>
          </a:p>
          <a:p>
            <a:pPr algn="ctr"/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/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大一第二学期开设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（提高班）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6122023" y="4659229"/>
            <a:ext cx="2504286" cy="11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556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高级学术英语阅读与写作</a:t>
            </a:r>
            <a:endParaRPr lang="en-US" altLang="zh-CN" sz="1556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/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/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大二及高年级选修</a:t>
            </a:r>
            <a:endParaRPr lang="en-US" altLang="zh-CN" sz="1333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33"/>
              </a:spcBef>
            </a:pPr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（各学院按需开设）</a:t>
            </a:r>
          </a:p>
        </p:txBody>
      </p:sp>
      <p:pic>
        <p:nvPicPr>
          <p:cNvPr id="22" name="图片 21" descr="校徽矢量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13C3666D-326A-4B84-A722-6A3F9773ED95}"/>
              </a:ext>
            </a:extLst>
          </p:cNvPr>
          <p:cNvSpPr/>
          <p:nvPr/>
        </p:nvSpPr>
        <p:spPr>
          <a:xfrm>
            <a:off x="2146949" y="1578510"/>
            <a:ext cx="5786093" cy="397611"/>
          </a:xfrm>
          <a:prstGeom prst="rect">
            <a:avLst/>
          </a:prstGeom>
        </p:spPr>
        <p:txBody>
          <a:bodyPr wrap="square" lIns="80010" tIns="40006" rIns="80010" bIns="40006">
            <a:spAutoFit/>
          </a:bodyPr>
          <a:lstStyle/>
          <a:p>
            <a:pPr marL="0" lvl="2" algn="ctr" defTabSz="798703" eaLnBrk="0" hangingPunct="0">
              <a:lnSpc>
                <a:spcPct val="150000"/>
              </a:lnSpc>
              <a:buClr>
                <a:srgbClr val="0070C0"/>
              </a:buClr>
              <a:buSzPct val="80000"/>
              <a:tabLst>
                <a:tab pos="119458" algn="l"/>
              </a:tabLst>
              <a:defRPr/>
            </a:pPr>
            <a:r>
              <a:rPr lang="zh-CN" altLang="en-US" sz="1556" spc="43" dirty="0">
                <a:ln w="11430"/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学术英语阅读与写作系列课程</a:t>
            </a:r>
          </a:p>
        </p:txBody>
      </p:sp>
    </p:spTree>
    <p:extLst>
      <p:ext uri="{BB962C8B-B14F-4D97-AF65-F5344CB8AC3E}">
        <p14:creationId xmlns:p14="http://schemas.microsoft.com/office/powerpoint/2010/main" val="4015831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4" accel="41333" decel="58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59632" y="347385"/>
            <a:ext cx="7720000" cy="140713"/>
            <a:chOff x="2492152" y="625252"/>
            <a:chExt cx="6804248" cy="126642"/>
          </a:xfrm>
        </p:grpSpPr>
        <p:sp>
          <p:nvSpPr>
            <p:cNvPr id="5" name="矩形 4"/>
            <p:cNvSpPr/>
            <p:nvPr/>
          </p:nvSpPr>
          <p:spPr>
            <a:xfrm>
              <a:off x="2492152" y="625252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" name="矩形 5"/>
            <p:cNvSpPr/>
            <p:nvPr/>
          </p:nvSpPr>
          <p:spPr>
            <a:xfrm>
              <a:off x="2492152" y="715894"/>
              <a:ext cx="6804248" cy="36000"/>
            </a:xfrm>
            <a:prstGeom prst="rect">
              <a:avLst/>
            </a:prstGeom>
            <a:solidFill>
              <a:srgbClr val="8F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7" name="文本框 8"/>
          <p:cNvSpPr txBox="1"/>
          <p:nvPr/>
        </p:nvSpPr>
        <p:spPr>
          <a:xfrm>
            <a:off x="2699792" y="668946"/>
            <a:ext cx="3456384" cy="562014"/>
          </a:xfrm>
          <a:prstGeom prst="rect">
            <a:avLst/>
          </a:prstGeom>
          <a:noFill/>
        </p:spPr>
        <p:txBody>
          <a:bodyPr wrap="square" lIns="188980" tIns="49134" rIns="37796" bIns="48001" rtlCol="0" anchor="ctr" anchorCtr="0">
            <a:no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英语视听说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430499" y="1737569"/>
            <a:ext cx="1760000" cy="176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739698" y="1829305"/>
            <a:ext cx="1760000" cy="176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048897" y="1829305"/>
            <a:ext cx="1760000" cy="176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96002" tIns="48001" rIns="96002" bIns="48001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427035" y="3867040"/>
            <a:ext cx="6385325" cy="1760000"/>
          </a:xfrm>
          <a:prstGeom prst="rect">
            <a:avLst/>
          </a:prstGeom>
          <a:solidFill>
            <a:srgbClr val="0070C0"/>
          </a:solidFill>
        </p:spPr>
        <p:txBody>
          <a:bodyPr wrap="square" lIns="188980" tIns="49134" rIns="37796" bIns="48001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0"/>
              </a:spcBef>
              <a:buClr>
                <a:schemeClr val="bg1"/>
              </a:buClr>
              <a:buSzPct val="80000"/>
            </a:pPr>
            <a:r>
              <a:rPr lang="zh-CN" altLang="zh-CN" sz="2400" dirty="0">
                <a:solidFill>
                  <a:schemeClr val="bg1"/>
                </a:solidFill>
              </a:rPr>
              <a:t>课程目的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  <a:r>
              <a:rPr lang="zh-CN" altLang="zh-CN" sz="2400" dirty="0">
                <a:solidFill>
                  <a:schemeClr val="bg1"/>
                </a:solidFill>
              </a:rPr>
              <a:t>提高听力理解能力</a:t>
            </a:r>
            <a:r>
              <a:rPr lang="en-US" altLang="zh-CN" sz="2400" dirty="0">
                <a:solidFill>
                  <a:schemeClr val="bg1"/>
                </a:solidFill>
              </a:rPr>
              <a:t>+</a:t>
            </a:r>
            <a:r>
              <a:rPr lang="zh-CN" altLang="zh-CN" sz="2400" dirty="0">
                <a:solidFill>
                  <a:schemeClr val="bg1"/>
                </a:solidFill>
              </a:rPr>
              <a:t>口头表达能力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校徽矢量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2008"/>
            <a:ext cx="1124744" cy="112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1257</Words>
  <Application>Microsoft Office PowerPoint</Application>
  <PresentationFormat>全屏显示(4:3)</PresentationFormat>
  <Paragraphs>183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Gill Sans</vt:lpstr>
      <vt:lpstr>Lato Regular</vt:lpstr>
      <vt:lpstr>方正兰亭特黑_GBK</vt:lpstr>
      <vt:lpstr>方正正大黑简体</vt:lpstr>
      <vt:lpstr>黑体</vt:lpstr>
      <vt:lpstr>宋体</vt:lpstr>
      <vt:lpstr>微软雅黑</vt:lpstr>
      <vt:lpstr>微软雅黑 Light</vt:lpstr>
      <vt:lpstr>Arial</vt:lpstr>
      <vt:lpstr>Arial Narrow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（二）丰富多彩的提高班课程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美国社会与文化 </vt:lpstr>
      <vt:lpstr>6. 商务英语 (I)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277</cp:revision>
  <dcterms:created xsi:type="dcterms:W3CDTF">2020-12-30T10:17:39Z</dcterms:created>
  <dcterms:modified xsi:type="dcterms:W3CDTF">2024-08-27T08:06:07Z</dcterms:modified>
</cp:coreProperties>
</file>